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2" r:id="rId1"/>
  </p:sldMasterIdLst>
  <p:handoutMasterIdLst>
    <p:handoutMasterId r:id="rId55"/>
  </p:handoutMasterIdLst>
  <p:sldIdLst>
    <p:sldId id="349" r:id="rId2"/>
    <p:sldId id="304" r:id="rId3"/>
    <p:sldId id="305" r:id="rId4"/>
    <p:sldId id="317" r:id="rId5"/>
    <p:sldId id="319" r:id="rId6"/>
    <p:sldId id="320" r:id="rId7"/>
    <p:sldId id="321" r:id="rId8"/>
    <p:sldId id="322" r:id="rId9"/>
    <p:sldId id="409" r:id="rId10"/>
    <p:sldId id="379" r:id="rId11"/>
    <p:sldId id="341" r:id="rId12"/>
    <p:sldId id="323" r:id="rId13"/>
    <p:sldId id="324" r:id="rId14"/>
    <p:sldId id="325" r:id="rId15"/>
    <p:sldId id="326" r:id="rId16"/>
    <p:sldId id="345" r:id="rId17"/>
    <p:sldId id="328" r:id="rId18"/>
    <p:sldId id="329" r:id="rId19"/>
    <p:sldId id="355" r:id="rId20"/>
    <p:sldId id="330" r:id="rId21"/>
    <p:sldId id="365" r:id="rId22"/>
    <p:sldId id="332" r:id="rId23"/>
    <p:sldId id="370" r:id="rId24"/>
    <p:sldId id="367" r:id="rId25"/>
    <p:sldId id="371" r:id="rId26"/>
    <p:sldId id="333" r:id="rId27"/>
    <p:sldId id="256" r:id="rId28"/>
    <p:sldId id="334" r:id="rId29"/>
    <p:sldId id="335" r:id="rId30"/>
    <p:sldId id="336" r:id="rId31"/>
    <p:sldId id="338" r:id="rId32"/>
    <p:sldId id="339" r:id="rId33"/>
    <p:sldId id="272" r:id="rId34"/>
    <p:sldId id="413" r:id="rId35"/>
    <p:sldId id="364" r:id="rId36"/>
    <p:sldId id="342" r:id="rId37"/>
    <p:sldId id="378" r:id="rId38"/>
    <p:sldId id="377" r:id="rId39"/>
    <p:sldId id="277" r:id="rId40"/>
    <p:sldId id="376" r:id="rId41"/>
    <p:sldId id="347" r:id="rId42"/>
    <p:sldId id="424" r:id="rId43"/>
    <p:sldId id="421" r:id="rId44"/>
    <p:sldId id="417" r:id="rId45"/>
    <p:sldId id="416" r:id="rId46"/>
    <p:sldId id="419" r:id="rId47"/>
    <p:sldId id="425" r:id="rId48"/>
    <p:sldId id="428" r:id="rId49"/>
    <p:sldId id="427" r:id="rId50"/>
    <p:sldId id="426" r:id="rId51"/>
    <p:sldId id="412" r:id="rId52"/>
    <p:sldId id="411" r:id="rId53"/>
    <p:sldId id="362" r:id="rId54"/>
  </p:sldIdLst>
  <p:sldSz cx="9144000" cy="6858000" type="screen4x3"/>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horzBarState="maximized">
    <p:restoredLeft sz="22124" autoAdjust="0"/>
    <p:restoredTop sz="94581" autoAdjust="0"/>
  </p:normalViewPr>
  <p:slideViewPr>
    <p:cSldViewPr>
      <p:cViewPr varScale="1">
        <p:scale>
          <a:sx n="95" d="100"/>
          <a:sy n="95" d="100"/>
        </p:scale>
        <p:origin x="437"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318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handoutMaster" Target="handoutMasters/handout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178" name="Rectangle 2">
            <a:extLst>
              <a:ext uri="{FF2B5EF4-FFF2-40B4-BE49-F238E27FC236}">
                <a16:creationId xmlns:a16="http://schemas.microsoft.com/office/drawing/2014/main" id="{6865F619-F57D-3C73-54BA-26ED828F3DB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33" tIns="45717" rIns="91433" bIns="45717" numCol="1" anchor="t" anchorCtr="0" compatLnSpc="1">
            <a:prstTxWarp prst="textNoShape">
              <a:avLst/>
            </a:prstTxWarp>
          </a:bodyPr>
          <a:lstStyle>
            <a:lvl1pPr eaLnBrk="1" hangingPunct="1">
              <a:defRPr sz="1200" smtClean="0">
                <a:latin typeface="Times New Roman" pitchFamily="18" charset="0"/>
              </a:defRPr>
            </a:lvl1pPr>
          </a:lstStyle>
          <a:p>
            <a:pPr>
              <a:defRPr/>
            </a:pPr>
            <a:endParaRPr lang="en-US"/>
          </a:p>
        </p:txBody>
      </p:sp>
      <p:sp>
        <p:nvSpPr>
          <p:cNvPr id="50179" name="Rectangle 3">
            <a:extLst>
              <a:ext uri="{FF2B5EF4-FFF2-40B4-BE49-F238E27FC236}">
                <a16:creationId xmlns:a16="http://schemas.microsoft.com/office/drawing/2014/main" id="{1168AD87-680E-0DF1-9B4B-6672ECA7E0A6}"/>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a:effectLst/>
        </p:spPr>
        <p:txBody>
          <a:bodyPr vert="horz" wrap="square" lIns="91433" tIns="45717" rIns="91433" bIns="45717" numCol="1" anchor="t" anchorCtr="0" compatLnSpc="1">
            <a:prstTxWarp prst="textNoShape">
              <a:avLst/>
            </a:prstTxWarp>
          </a:bodyPr>
          <a:lstStyle>
            <a:lvl1pPr algn="r" eaLnBrk="1" hangingPunct="1">
              <a:defRPr sz="1200" smtClean="0">
                <a:latin typeface="Times New Roman" pitchFamily="18" charset="0"/>
              </a:defRPr>
            </a:lvl1pPr>
          </a:lstStyle>
          <a:p>
            <a:pPr>
              <a:defRPr/>
            </a:pPr>
            <a:endParaRPr lang="en-US"/>
          </a:p>
        </p:txBody>
      </p:sp>
      <p:sp>
        <p:nvSpPr>
          <p:cNvPr id="50180" name="Rectangle 4">
            <a:extLst>
              <a:ext uri="{FF2B5EF4-FFF2-40B4-BE49-F238E27FC236}">
                <a16:creationId xmlns:a16="http://schemas.microsoft.com/office/drawing/2014/main" id="{41C0C717-6CC2-DB09-C187-0ECB20546C16}"/>
              </a:ext>
            </a:extLst>
          </p:cNvPr>
          <p:cNvSpPr>
            <a:spLocks noGrp="1" noChangeArrowheads="1"/>
          </p:cNvSpPr>
          <p:nvPr>
            <p:ph type="ftr" sz="quarter" idx="2"/>
          </p:nvPr>
        </p:nvSpPr>
        <p:spPr bwMode="auto">
          <a:xfrm>
            <a:off x="0" y="9429750"/>
            <a:ext cx="2946400" cy="496888"/>
          </a:xfrm>
          <a:prstGeom prst="rect">
            <a:avLst/>
          </a:prstGeom>
          <a:noFill/>
          <a:ln w="9525">
            <a:noFill/>
            <a:miter lim="800000"/>
            <a:headEnd/>
            <a:tailEnd/>
          </a:ln>
          <a:effectLst/>
        </p:spPr>
        <p:txBody>
          <a:bodyPr vert="horz" wrap="square" lIns="91433" tIns="45717" rIns="91433" bIns="45717" numCol="1" anchor="b" anchorCtr="0" compatLnSpc="1">
            <a:prstTxWarp prst="textNoShape">
              <a:avLst/>
            </a:prstTxWarp>
          </a:bodyPr>
          <a:lstStyle>
            <a:lvl1pPr eaLnBrk="1" hangingPunct="1">
              <a:defRPr sz="1200" smtClean="0">
                <a:latin typeface="Times New Roman" pitchFamily="18" charset="0"/>
              </a:defRPr>
            </a:lvl1pPr>
          </a:lstStyle>
          <a:p>
            <a:pPr>
              <a:defRPr/>
            </a:pPr>
            <a:endParaRPr lang="en-US"/>
          </a:p>
        </p:txBody>
      </p:sp>
      <p:sp>
        <p:nvSpPr>
          <p:cNvPr id="50181" name="Rectangle 5">
            <a:extLst>
              <a:ext uri="{FF2B5EF4-FFF2-40B4-BE49-F238E27FC236}">
                <a16:creationId xmlns:a16="http://schemas.microsoft.com/office/drawing/2014/main" id="{DFE48D89-7037-F87D-7243-20349CD4D5F8}"/>
              </a:ext>
            </a:extLst>
          </p:cNvPr>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a:effectLst/>
        </p:spPr>
        <p:txBody>
          <a:bodyPr vert="horz" wrap="square" lIns="91433" tIns="45717" rIns="91433" bIns="45717" numCol="1" anchor="b" anchorCtr="0" compatLnSpc="1">
            <a:prstTxWarp prst="textNoShape">
              <a:avLst/>
            </a:prstTxWarp>
          </a:bodyPr>
          <a:lstStyle>
            <a:lvl1pPr algn="r" eaLnBrk="1" hangingPunct="1">
              <a:defRPr sz="1200">
                <a:latin typeface="Times New Roman" panose="02020603050405020304" pitchFamily="18" charset="0"/>
              </a:defRPr>
            </a:lvl1pPr>
          </a:lstStyle>
          <a:p>
            <a:fld id="{0241CAA7-4FF4-4984-9CE1-7FB6FA478FBE}" type="slidenum">
              <a:rPr lang="en-US" altLang="en-US"/>
              <a:pPr/>
              <a:t>‹#›</a:t>
            </a:fld>
            <a:endParaRPr lang="en-US" alt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62" name="Picture 2" descr="\\DROBO-FS\QuickDrops\JB\PPTX NG\Droplets\LightingOverlay.png"/>
          <p:cNvPicPr>
            <a:picLocks noChangeAspect="1" noChangeArrowheads="1"/>
          </p:cNvPicPr>
          <p:nvPr/>
        </p:nvPicPr>
        <p:blipFill>
          <a:blip r:embed="rId2">
            <a:alphaModFix amt="30000"/>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 y="-1"/>
            <a:ext cx="9144002"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66" name="Group 65"/>
          <p:cNvGrpSpPr/>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67" name="Rectangle 5"/>
            <p:cNvSpPr>
              <a:spLocks noChangeArrowheads="1"/>
            </p:cNvSpPr>
            <p:nvPr/>
          </p:nvSpPr>
          <p:spPr bwMode="auto">
            <a:xfrm>
              <a:off x="1209675"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68"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9"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70" name="Rectangle 8"/>
            <p:cNvSpPr>
              <a:spLocks noChangeArrowheads="1"/>
            </p:cNvSpPr>
            <p:nvPr/>
          </p:nvSpPr>
          <p:spPr bwMode="auto">
            <a:xfrm>
              <a:off x="414338" y="9525"/>
              <a:ext cx="28575" cy="44815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71"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72"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73"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74"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75"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76"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77"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78"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79"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80"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81"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82"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83"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84"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85"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86"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87"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88"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89"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90"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91"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92"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93"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94"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95"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96"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97"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98"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99"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00"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01"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02"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03"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04"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05"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06"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07"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08"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09"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10"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11"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12"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13"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14"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15"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16"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17"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18"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19"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20"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ctrTitle"/>
          </p:nvPr>
        </p:nvSpPr>
        <p:spPr>
          <a:xfrm>
            <a:off x="1900238" y="1122363"/>
            <a:ext cx="6593681" cy="2387600"/>
          </a:xfrm>
        </p:spPr>
        <p:txBody>
          <a:bodyPr anchor="b">
            <a:normAutofit/>
          </a:bodyPr>
          <a:lstStyle>
            <a:lvl1pPr algn="l">
              <a:defRPr sz="4800"/>
            </a:lvl1pPr>
          </a:lstStyle>
          <a:p>
            <a:r>
              <a:rPr lang="en-US"/>
              <a:t>Click to edit Master title style</a:t>
            </a:r>
            <a:endParaRPr lang="en-US" dirty="0"/>
          </a:p>
        </p:txBody>
      </p:sp>
      <p:sp>
        <p:nvSpPr>
          <p:cNvPr id="3" name="Subtitle 2"/>
          <p:cNvSpPr>
            <a:spLocks noGrp="1"/>
          </p:cNvSpPr>
          <p:nvPr>
            <p:ph type="subTitle" idx="1"/>
          </p:nvPr>
        </p:nvSpPr>
        <p:spPr>
          <a:xfrm>
            <a:off x="1900238" y="3602038"/>
            <a:ext cx="6593681"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5801052" y="5410202"/>
            <a:ext cx="2057400" cy="365125"/>
          </a:xfrm>
        </p:spPr>
        <p:txBody>
          <a:bodyPr/>
          <a:lstStyle/>
          <a:p>
            <a:pPr>
              <a:defRPr/>
            </a:pPr>
            <a:endParaRPr lang="en-US"/>
          </a:p>
        </p:txBody>
      </p:sp>
      <p:sp>
        <p:nvSpPr>
          <p:cNvPr id="5" name="Footer Placeholder 4"/>
          <p:cNvSpPr>
            <a:spLocks noGrp="1"/>
          </p:cNvSpPr>
          <p:nvPr>
            <p:ph type="ftr" sz="quarter" idx="11"/>
          </p:nvPr>
        </p:nvSpPr>
        <p:spPr>
          <a:xfrm>
            <a:off x="1900237" y="5410202"/>
            <a:ext cx="3843665" cy="365125"/>
          </a:xfrm>
        </p:spPr>
        <p:txBody>
          <a:bodyPr/>
          <a:lstStyle/>
          <a:p>
            <a:pPr>
              <a:defRPr/>
            </a:pPr>
            <a:endParaRPr lang="en-US"/>
          </a:p>
        </p:txBody>
      </p:sp>
      <p:sp>
        <p:nvSpPr>
          <p:cNvPr id="6" name="Slide Number Placeholder 5"/>
          <p:cNvSpPr>
            <a:spLocks noGrp="1"/>
          </p:cNvSpPr>
          <p:nvPr>
            <p:ph type="sldNum" sz="quarter" idx="12"/>
          </p:nvPr>
        </p:nvSpPr>
        <p:spPr>
          <a:xfrm>
            <a:off x="7915603" y="5410200"/>
            <a:ext cx="578317" cy="365125"/>
          </a:xfrm>
        </p:spPr>
        <p:txBody>
          <a:bodyPr/>
          <a:lstStyle/>
          <a:p>
            <a:fld id="{0A0BD705-59C6-4B13-80BB-DDBD540145B9}" type="slidenum">
              <a:rPr lang="en-US" altLang="en-US" smtClean="0"/>
              <a:pPr/>
              <a:t>‹#›</a:t>
            </a:fld>
            <a:endParaRPr lang="en-US" altLang="en-US"/>
          </a:p>
        </p:txBody>
      </p:sp>
    </p:spTree>
    <p:extLst>
      <p:ext uri="{BB962C8B-B14F-4D97-AF65-F5344CB8AC3E}">
        <p14:creationId xmlns:p14="http://schemas.microsoft.com/office/powerpoint/2010/main" val="35155291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058" y="4304665"/>
            <a:ext cx="7434266" cy="819355"/>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56058" y="606426"/>
            <a:ext cx="7434266" cy="3299778"/>
          </a:xfrm>
          <a:prstGeom prst="round2DiagRect">
            <a:avLst>
              <a:gd name="adj1" fmla="val 5101"/>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en-US"/>
              <a:t>Click icon to add picture</a:t>
            </a:r>
            <a:endParaRPr lang="en-US" dirty="0"/>
          </a:p>
        </p:txBody>
      </p:sp>
      <p:sp>
        <p:nvSpPr>
          <p:cNvPr id="4" name="Text Placeholder 3"/>
          <p:cNvSpPr>
            <a:spLocks noGrp="1"/>
          </p:cNvSpPr>
          <p:nvPr>
            <p:ph type="body" sz="half" idx="2"/>
          </p:nvPr>
        </p:nvSpPr>
        <p:spPr>
          <a:xfrm>
            <a:off x="856024" y="5124020"/>
            <a:ext cx="7433144"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3AFF9925-3E1B-4263-A24B-955B6D6BD9DB}" type="slidenum">
              <a:rPr lang="en-US" altLang="en-US" smtClean="0"/>
              <a:pPr/>
              <a:t>‹#›</a:t>
            </a:fld>
            <a:endParaRPr lang="en-US" altLang="en-US"/>
          </a:p>
        </p:txBody>
      </p:sp>
    </p:spTree>
    <p:extLst>
      <p:ext uri="{BB962C8B-B14F-4D97-AF65-F5344CB8AC3E}">
        <p14:creationId xmlns:p14="http://schemas.microsoft.com/office/powerpoint/2010/main" val="13871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56093" y="609600"/>
            <a:ext cx="7429466" cy="3429000"/>
          </a:xfrm>
        </p:spPr>
        <p:txBody>
          <a:bodyPr anchor="ctr">
            <a:normAutofit/>
          </a:bodyPr>
          <a:lstStyle>
            <a:lvl1pP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856058" y="4419600"/>
            <a:ext cx="7428344"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3AFF9925-3E1B-4263-A24B-955B6D6BD9DB}" type="slidenum">
              <a:rPr lang="en-US" altLang="en-US" smtClean="0"/>
              <a:pPr/>
              <a:t>‹#›</a:t>
            </a:fld>
            <a:endParaRPr lang="en-US" altLang="en-US"/>
          </a:p>
        </p:txBody>
      </p:sp>
    </p:spTree>
    <p:extLst>
      <p:ext uri="{BB962C8B-B14F-4D97-AF65-F5344CB8AC3E}">
        <p14:creationId xmlns:p14="http://schemas.microsoft.com/office/powerpoint/2010/main" val="27658162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84659" y="609600"/>
            <a:ext cx="6977064" cy="2748429"/>
          </a:xfrm>
        </p:spPr>
        <p:txBody>
          <a:bodyPr anchor="ctr">
            <a:normAutofit/>
          </a:bodyPr>
          <a:lstStyle>
            <a:lvl1pPr>
              <a:defRPr sz="3600"/>
            </a:lvl1pPr>
          </a:lstStyle>
          <a:p>
            <a:r>
              <a:rPr lang="en-US"/>
              <a:t>Click to edit Master title style</a:t>
            </a:r>
            <a:endParaRPr lang="en-US" dirty="0"/>
          </a:p>
        </p:txBody>
      </p:sp>
      <p:sp>
        <p:nvSpPr>
          <p:cNvPr id="12" name="Text Placeholder 3"/>
          <p:cNvSpPr>
            <a:spLocks noGrp="1"/>
          </p:cNvSpPr>
          <p:nvPr>
            <p:ph type="body" sz="half" idx="13"/>
          </p:nvPr>
        </p:nvSpPr>
        <p:spPr>
          <a:xfrm>
            <a:off x="1290484" y="3365557"/>
            <a:ext cx="6564224"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856058" y="4309919"/>
            <a:ext cx="74295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3AFF9925-3E1B-4263-A24B-955B6D6BD9DB}" type="slidenum">
              <a:rPr lang="en-US" altLang="en-US" smtClean="0"/>
              <a:pPr/>
              <a:t>‹#›</a:t>
            </a:fld>
            <a:endParaRPr lang="en-US" altLang="en-US"/>
          </a:p>
        </p:txBody>
      </p:sp>
      <p:sp>
        <p:nvSpPr>
          <p:cNvPr id="52" name="TextBox 51"/>
          <p:cNvSpPr txBox="1"/>
          <p:nvPr/>
        </p:nvSpPr>
        <p:spPr>
          <a:xfrm>
            <a:off x="696579" y="718458"/>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53" name="TextBox 52"/>
          <p:cNvSpPr txBox="1"/>
          <p:nvPr/>
        </p:nvSpPr>
        <p:spPr>
          <a:xfrm>
            <a:off x="7817473" y="2764972"/>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Tree>
    <p:extLst>
      <p:ext uri="{BB962C8B-B14F-4D97-AF65-F5344CB8AC3E}">
        <p14:creationId xmlns:p14="http://schemas.microsoft.com/office/powerpoint/2010/main" val="30612663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56058" y="2134042"/>
            <a:ext cx="7429501" cy="2511835"/>
          </a:xfrm>
        </p:spPr>
        <p:txBody>
          <a:bodyPr anchor="b">
            <a:normAutofit/>
          </a:bodyPr>
          <a:lstStyle>
            <a:lvl1pP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856023" y="4657655"/>
            <a:ext cx="7428379"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3AFF9925-3E1B-4263-A24B-955B6D6BD9DB}" type="slidenum">
              <a:rPr lang="en-US" altLang="en-US" smtClean="0"/>
              <a:pPr/>
              <a:t>‹#›</a:t>
            </a:fld>
            <a:endParaRPr lang="en-US" altLang="en-US"/>
          </a:p>
        </p:txBody>
      </p:sp>
    </p:spTree>
    <p:extLst>
      <p:ext uri="{BB962C8B-B14F-4D97-AF65-F5344CB8AC3E}">
        <p14:creationId xmlns:p14="http://schemas.microsoft.com/office/powerpoint/2010/main" val="39023186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856060" y="609600"/>
            <a:ext cx="7429499" cy="1905000"/>
          </a:xfrm>
        </p:spPr>
        <p:txBody>
          <a:bodyPr/>
          <a:lstStyle/>
          <a:p>
            <a:r>
              <a:rPr lang="en-US"/>
              <a:t>Click to edit Master title style</a:t>
            </a:r>
            <a:endParaRPr lang="en-US" dirty="0"/>
          </a:p>
        </p:txBody>
      </p:sp>
      <p:sp>
        <p:nvSpPr>
          <p:cNvPr id="7" name="Text Placeholder 2"/>
          <p:cNvSpPr>
            <a:spLocks noGrp="1"/>
          </p:cNvSpPr>
          <p:nvPr>
            <p:ph type="body" idx="1"/>
          </p:nvPr>
        </p:nvSpPr>
        <p:spPr>
          <a:xfrm>
            <a:off x="856058" y="2674463"/>
            <a:ext cx="2397674" cy="685800"/>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856059" y="3360263"/>
            <a:ext cx="2396432"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3386075" y="2677635"/>
            <a:ext cx="2388289" cy="685800"/>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3386075" y="3363435"/>
            <a:ext cx="238895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5889332" y="2674463"/>
            <a:ext cx="2396226" cy="685800"/>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5889332" y="3360263"/>
            <a:ext cx="2396226"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fld id="{3AFF9925-3E1B-4263-A24B-955B6D6BD9DB}" type="slidenum">
              <a:rPr lang="en-US" altLang="en-US" smtClean="0"/>
              <a:pPr/>
              <a:t>‹#›</a:t>
            </a:fld>
            <a:endParaRPr lang="en-US" altLang="en-US"/>
          </a:p>
        </p:txBody>
      </p:sp>
    </p:spTree>
    <p:extLst>
      <p:ext uri="{BB962C8B-B14F-4D97-AF65-F5344CB8AC3E}">
        <p14:creationId xmlns:p14="http://schemas.microsoft.com/office/powerpoint/2010/main" val="17482151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856059" y="609600"/>
            <a:ext cx="7429499" cy="1905000"/>
          </a:xfrm>
        </p:spPr>
        <p:txBody>
          <a:bodyPr/>
          <a:lstStyle/>
          <a:p>
            <a:r>
              <a:rPr lang="en-US"/>
              <a:t>Click to edit Master title style</a:t>
            </a:r>
            <a:endParaRPr lang="en-US" dirty="0"/>
          </a:p>
        </p:txBody>
      </p:sp>
      <p:sp>
        <p:nvSpPr>
          <p:cNvPr id="19" name="Text Placeholder 2"/>
          <p:cNvSpPr>
            <a:spLocks noGrp="1"/>
          </p:cNvSpPr>
          <p:nvPr>
            <p:ph type="body" idx="1"/>
          </p:nvPr>
        </p:nvSpPr>
        <p:spPr>
          <a:xfrm>
            <a:off x="856060" y="4404596"/>
            <a:ext cx="239643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856060" y="2666998"/>
            <a:ext cx="239643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1800" dirty="0"/>
            </a:lvl1pPr>
          </a:lstStyle>
          <a:p>
            <a:pPr marL="0" lvl="0" indent="0">
              <a:buNone/>
            </a:pPr>
            <a:r>
              <a:rPr lang="en-US"/>
              <a:t>Click icon to add picture</a:t>
            </a:r>
            <a:endParaRPr lang="en-US" dirty="0"/>
          </a:p>
        </p:txBody>
      </p:sp>
      <p:sp>
        <p:nvSpPr>
          <p:cNvPr id="21" name="Text Placeholder 3"/>
          <p:cNvSpPr>
            <a:spLocks noGrp="1"/>
          </p:cNvSpPr>
          <p:nvPr>
            <p:ph type="body" sz="half" idx="18"/>
          </p:nvPr>
        </p:nvSpPr>
        <p:spPr>
          <a:xfrm>
            <a:off x="856060" y="4980859"/>
            <a:ext cx="239643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3366790" y="4404596"/>
            <a:ext cx="24003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3366790" y="2666998"/>
            <a:ext cx="2399205"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1800" dirty="0"/>
            </a:lvl1pPr>
          </a:lstStyle>
          <a:p>
            <a:pPr marL="0" lvl="0" indent="0">
              <a:buNone/>
            </a:pPr>
            <a:r>
              <a:rPr lang="en-US"/>
              <a:t>Click icon to add picture</a:t>
            </a:r>
            <a:endParaRPr lang="en-US" dirty="0"/>
          </a:p>
        </p:txBody>
      </p:sp>
      <p:sp>
        <p:nvSpPr>
          <p:cNvPr id="24" name="Text Placeholder 3"/>
          <p:cNvSpPr>
            <a:spLocks noGrp="1"/>
          </p:cNvSpPr>
          <p:nvPr>
            <p:ph type="body" sz="half" idx="19"/>
          </p:nvPr>
        </p:nvSpPr>
        <p:spPr>
          <a:xfrm>
            <a:off x="3365695" y="4980857"/>
            <a:ext cx="24003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5889426" y="4404595"/>
            <a:ext cx="2393056"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5889332" y="2666998"/>
            <a:ext cx="2396227"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1800" dirty="0"/>
            </a:lvl1pPr>
          </a:lstStyle>
          <a:p>
            <a:pPr marL="0" lvl="0" indent="0">
              <a:buNone/>
            </a:pPr>
            <a:r>
              <a:rPr lang="en-US"/>
              <a:t>Click icon to add picture</a:t>
            </a:r>
            <a:endParaRPr lang="en-US" dirty="0"/>
          </a:p>
        </p:txBody>
      </p:sp>
      <p:sp>
        <p:nvSpPr>
          <p:cNvPr id="27" name="Text Placeholder 3"/>
          <p:cNvSpPr>
            <a:spLocks noGrp="1"/>
          </p:cNvSpPr>
          <p:nvPr>
            <p:ph type="body" sz="half" idx="20"/>
          </p:nvPr>
        </p:nvSpPr>
        <p:spPr>
          <a:xfrm>
            <a:off x="5889332" y="4980855"/>
            <a:ext cx="2396226"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lvl1pPr>
              <a:defRPr cap="all" baseline="0"/>
            </a:lvl1pPr>
          </a:lstStyle>
          <a:p>
            <a:pPr>
              <a:defRPr/>
            </a:pPr>
            <a:endParaRPr lang="en-US"/>
          </a:p>
        </p:txBody>
      </p:sp>
      <p:sp>
        <p:nvSpPr>
          <p:cNvPr id="5" name="Slide Number Placeholder 4"/>
          <p:cNvSpPr>
            <a:spLocks noGrp="1"/>
          </p:cNvSpPr>
          <p:nvPr>
            <p:ph type="sldNum" sz="quarter" idx="12"/>
          </p:nvPr>
        </p:nvSpPr>
        <p:spPr/>
        <p:txBody>
          <a:bodyPr/>
          <a:lstStyle/>
          <a:p>
            <a:fld id="{3AFF9925-3E1B-4263-A24B-955B6D6BD9DB}" type="slidenum">
              <a:rPr lang="en-US" altLang="en-US" smtClean="0"/>
              <a:pPr/>
              <a:t>‹#›</a:t>
            </a:fld>
            <a:endParaRPr lang="en-US" altLang="en-US"/>
          </a:p>
        </p:txBody>
      </p:sp>
    </p:spTree>
    <p:extLst>
      <p:ext uri="{BB962C8B-B14F-4D97-AF65-F5344CB8AC3E}">
        <p14:creationId xmlns:p14="http://schemas.microsoft.com/office/powerpoint/2010/main" val="26942424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B0300651-11CA-4F13-93A7-7D1712DD9585}" type="slidenum">
              <a:rPr lang="en-US" altLang="en-US" smtClean="0"/>
              <a:pPr/>
              <a:t>‹#›</a:t>
            </a:fld>
            <a:endParaRPr lang="en-US" altLang="en-US"/>
          </a:p>
        </p:txBody>
      </p:sp>
    </p:spTree>
    <p:extLst>
      <p:ext uri="{BB962C8B-B14F-4D97-AF65-F5344CB8AC3E}">
        <p14:creationId xmlns:p14="http://schemas.microsoft.com/office/powerpoint/2010/main" val="34974633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1" y="609600"/>
            <a:ext cx="1503758" cy="51816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56057" y="609600"/>
            <a:ext cx="5811443"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1F13BD8A-26CF-48CA-9A3B-4223CFB91BE8}" type="slidenum">
              <a:rPr lang="en-US" altLang="en-US" smtClean="0"/>
              <a:pPr/>
              <a:t>‹#›</a:t>
            </a:fld>
            <a:endParaRPr lang="en-US" altLang="en-US"/>
          </a:p>
        </p:txBody>
      </p:sp>
    </p:spTree>
    <p:extLst>
      <p:ext uri="{BB962C8B-B14F-4D97-AF65-F5344CB8AC3E}">
        <p14:creationId xmlns:p14="http://schemas.microsoft.com/office/powerpoint/2010/main" val="239519687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95263" y="228600"/>
            <a:ext cx="8015287" cy="914400"/>
          </a:xfrm>
        </p:spPr>
        <p:txBody>
          <a:bodyPr/>
          <a:lstStyle/>
          <a:p>
            <a:r>
              <a:rPr lang="en-US"/>
              <a:t>Click to edit Master title style</a:t>
            </a:r>
            <a:endParaRPr lang="en-IN"/>
          </a:p>
        </p:txBody>
      </p:sp>
      <p:sp>
        <p:nvSpPr>
          <p:cNvPr id="3" name="Table Placeholder 2"/>
          <p:cNvSpPr>
            <a:spLocks noGrp="1"/>
          </p:cNvSpPr>
          <p:nvPr>
            <p:ph type="tbl" idx="1"/>
          </p:nvPr>
        </p:nvSpPr>
        <p:spPr>
          <a:xfrm>
            <a:off x="609600" y="1600200"/>
            <a:ext cx="7924800" cy="4419600"/>
          </a:xfrm>
        </p:spPr>
        <p:txBody>
          <a:bodyPr/>
          <a:lstStyle/>
          <a:p>
            <a:pPr lvl="0"/>
            <a:endParaRPr lang="en-IN" noProof="0"/>
          </a:p>
        </p:txBody>
      </p:sp>
      <p:sp>
        <p:nvSpPr>
          <p:cNvPr id="4" name="Rectangle 8">
            <a:extLst>
              <a:ext uri="{FF2B5EF4-FFF2-40B4-BE49-F238E27FC236}">
                <a16:creationId xmlns:a16="http://schemas.microsoft.com/office/drawing/2014/main" id="{9E71A53C-F683-CE8C-0447-CB6164261F3C}"/>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9">
            <a:extLst>
              <a:ext uri="{FF2B5EF4-FFF2-40B4-BE49-F238E27FC236}">
                <a16:creationId xmlns:a16="http://schemas.microsoft.com/office/drawing/2014/main" id="{CCE5E153-9784-96DE-0A90-F7A2526BF62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10">
            <a:extLst>
              <a:ext uri="{FF2B5EF4-FFF2-40B4-BE49-F238E27FC236}">
                <a16:creationId xmlns:a16="http://schemas.microsoft.com/office/drawing/2014/main" id="{1E3E720C-B329-8D07-3259-0429B6CF8345}"/>
              </a:ext>
            </a:extLst>
          </p:cNvPr>
          <p:cNvSpPr>
            <a:spLocks noGrp="1" noChangeArrowheads="1"/>
          </p:cNvSpPr>
          <p:nvPr>
            <p:ph type="sldNum" sz="quarter" idx="12"/>
          </p:nvPr>
        </p:nvSpPr>
        <p:spPr>
          <a:ln/>
        </p:spPr>
        <p:txBody>
          <a:bodyPr/>
          <a:lstStyle>
            <a:lvl1pPr>
              <a:defRPr/>
            </a:lvl1pPr>
          </a:lstStyle>
          <a:p>
            <a:fld id="{14338A4A-D9AA-402A-A8E9-7E0FD73FFA01}" type="slidenum">
              <a:rPr lang="en-US" altLang="en-US"/>
              <a:pPr/>
              <a:t>‹#›</a:t>
            </a:fld>
            <a:endParaRPr lang="en-US" altLang="en-US"/>
          </a:p>
        </p:txBody>
      </p:sp>
    </p:spTree>
    <p:extLst>
      <p:ext uri="{BB962C8B-B14F-4D97-AF65-F5344CB8AC3E}">
        <p14:creationId xmlns:p14="http://schemas.microsoft.com/office/powerpoint/2010/main" val="17651365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7" name="Title 1"/>
          <p:cNvSpPr>
            <a:spLocks noGrp="1"/>
          </p:cNvSpPr>
          <p:nvPr>
            <p:ph type="title"/>
          </p:nvPr>
        </p:nvSpPr>
        <p:spPr>
          <a:xfrm>
            <a:off x="856060" y="618518"/>
            <a:ext cx="7429499" cy="1478570"/>
          </a:xfrm>
        </p:spPr>
        <p:txBody>
          <a:bodyPr/>
          <a:lstStyle/>
          <a:p>
            <a:r>
              <a:rPr lang="en-US"/>
              <a:t>Click to edit Master title style</a:t>
            </a:r>
            <a:endParaRPr lang="en-US" dirty="0"/>
          </a:p>
        </p:txBody>
      </p:sp>
      <p:sp>
        <p:nvSpPr>
          <p:cNvPr id="48" name="Content Placeholder 2"/>
          <p:cNvSpPr>
            <a:spLocks noGrp="1"/>
          </p:cNvSpPr>
          <p:nvPr>
            <p:ph idx="1"/>
          </p:nvPr>
        </p:nvSpPr>
        <p:spPr>
          <a:xfrm>
            <a:off x="856060" y="2249487"/>
            <a:ext cx="7429499" cy="3541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9" name="Date Placeholder 3"/>
          <p:cNvSpPr>
            <a:spLocks noGrp="1"/>
          </p:cNvSpPr>
          <p:nvPr>
            <p:ph type="dt" sz="half" idx="10"/>
          </p:nvPr>
        </p:nvSpPr>
        <p:spPr>
          <a:xfrm>
            <a:off x="5592691" y="5883277"/>
            <a:ext cx="2057400" cy="365125"/>
          </a:xfrm>
        </p:spPr>
        <p:txBody>
          <a:bodyPr/>
          <a:lstStyle/>
          <a:p>
            <a:pPr>
              <a:defRPr/>
            </a:pPr>
            <a:endParaRPr lang="en-US"/>
          </a:p>
        </p:txBody>
      </p:sp>
      <p:sp>
        <p:nvSpPr>
          <p:cNvPr id="50" name="Footer Placeholder 4"/>
          <p:cNvSpPr>
            <a:spLocks noGrp="1"/>
          </p:cNvSpPr>
          <p:nvPr>
            <p:ph type="ftr" sz="quarter" idx="11"/>
          </p:nvPr>
        </p:nvSpPr>
        <p:spPr>
          <a:xfrm>
            <a:off x="856059" y="5883276"/>
            <a:ext cx="4679482" cy="365125"/>
          </a:xfrm>
        </p:spPr>
        <p:txBody>
          <a:bodyPr/>
          <a:lstStyle/>
          <a:p>
            <a:pPr>
              <a:defRPr/>
            </a:pPr>
            <a:endParaRPr lang="en-US"/>
          </a:p>
        </p:txBody>
      </p:sp>
      <p:sp>
        <p:nvSpPr>
          <p:cNvPr id="51" name="Slide Number Placeholder 5"/>
          <p:cNvSpPr>
            <a:spLocks noGrp="1"/>
          </p:cNvSpPr>
          <p:nvPr>
            <p:ph type="sldNum" sz="quarter" idx="12"/>
          </p:nvPr>
        </p:nvSpPr>
        <p:spPr>
          <a:xfrm>
            <a:off x="7707241" y="5883275"/>
            <a:ext cx="578317" cy="365125"/>
          </a:xfrm>
        </p:spPr>
        <p:txBody>
          <a:bodyPr/>
          <a:lstStyle/>
          <a:p>
            <a:fld id="{677A8764-6788-4453-AD30-87CB4B6E3DCE}" type="slidenum">
              <a:rPr lang="en-US" altLang="en-US" smtClean="0"/>
              <a:pPr/>
              <a:t>‹#›</a:t>
            </a:fld>
            <a:endParaRPr lang="en-US" altLang="en-US"/>
          </a:p>
        </p:txBody>
      </p:sp>
    </p:spTree>
    <p:extLst>
      <p:ext uri="{BB962C8B-B14F-4D97-AF65-F5344CB8AC3E}">
        <p14:creationId xmlns:p14="http://schemas.microsoft.com/office/powerpoint/2010/main" val="36378398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56058" y="1419227"/>
            <a:ext cx="7429500" cy="2852737"/>
          </a:xfrm>
        </p:spPr>
        <p:txBody>
          <a:bodyPr anchor="b">
            <a:normAutofit/>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856058" y="4424362"/>
            <a:ext cx="74295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32988ED0-3B25-4949-A6AE-2D693C2950E8}" type="slidenum">
              <a:rPr lang="en-US" altLang="en-US" smtClean="0"/>
              <a:pPr/>
              <a:t>‹#›</a:t>
            </a:fld>
            <a:endParaRPr lang="en-US" altLang="en-US"/>
          </a:p>
        </p:txBody>
      </p:sp>
    </p:spTree>
    <p:extLst>
      <p:ext uri="{BB962C8B-B14F-4D97-AF65-F5344CB8AC3E}">
        <p14:creationId xmlns:p14="http://schemas.microsoft.com/office/powerpoint/2010/main" val="23021657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56058" y="2249486"/>
            <a:ext cx="3658792" cy="3541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1" y="2249486"/>
            <a:ext cx="3656408" cy="3541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3A94692D-A7AC-4522-9581-CD5D6D8AE401}" type="slidenum">
              <a:rPr lang="en-US" altLang="en-US" smtClean="0"/>
              <a:pPr/>
              <a:t>‹#›</a:t>
            </a:fld>
            <a:endParaRPr lang="en-US" altLang="en-US"/>
          </a:p>
        </p:txBody>
      </p:sp>
    </p:spTree>
    <p:extLst>
      <p:ext uri="{BB962C8B-B14F-4D97-AF65-F5344CB8AC3E}">
        <p14:creationId xmlns:p14="http://schemas.microsoft.com/office/powerpoint/2010/main" val="38080391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56058" y="619127"/>
            <a:ext cx="7429500" cy="1477961"/>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78902" y="2249486"/>
            <a:ext cx="3435949"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56058" y="3073398"/>
            <a:ext cx="3658793" cy="2717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851992" y="2249485"/>
            <a:ext cx="3433565"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3073398"/>
            <a:ext cx="3656408" cy="2717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a:defRPr/>
            </a:pPr>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fld id="{68C980B1-B6EB-4CD9-BA03-76EAB65DDD02}" type="slidenum">
              <a:rPr lang="en-US" altLang="en-US" smtClean="0"/>
              <a:pPr/>
              <a:t>‹#›</a:t>
            </a:fld>
            <a:endParaRPr lang="en-US" altLang="en-US"/>
          </a:p>
        </p:txBody>
      </p:sp>
    </p:spTree>
    <p:extLst>
      <p:ext uri="{BB962C8B-B14F-4D97-AF65-F5344CB8AC3E}">
        <p14:creationId xmlns:p14="http://schemas.microsoft.com/office/powerpoint/2010/main" val="6601819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fld id="{E8F06A10-C564-40CB-8B11-C714BC460296}" type="slidenum">
              <a:rPr lang="en-US" altLang="en-US" smtClean="0"/>
              <a:pPr/>
              <a:t>‹#›</a:t>
            </a:fld>
            <a:endParaRPr lang="en-US" altLang="en-US"/>
          </a:p>
        </p:txBody>
      </p:sp>
    </p:spTree>
    <p:extLst>
      <p:ext uri="{BB962C8B-B14F-4D97-AF65-F5344CB8AC3E}">
        <p14:creationId xmlns:p14="http://schemas.microsoft.com/office/powerpoint/2010/main" val="8525953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fld id="{053D6031-9A7B-473C-B371-838F3F72A6DD}" type="slidenum">
              <a:rPr lang="en-US" altLang="en-US" smtClean="0"/>
              <a:pPr/>
              <a:t>‹#›</a:t>
            </a:fld>
            <a:endParaRPr lang="en-US" altLang="en-US"/>
          </a:p>
        </p:txBody>
      </p:sp>
    </p:spTree>
    <p:extLst>
      <p:ext uri="{BB962C8B-B14F-4D97-AF65-F5344CB8AC3E}">
        <p14:creationId xmlns:p14="http://schemas.microsoft.com/office/powerpoint/2010/main" val="36154344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0029" y="609601"/>
            <a:ext cx="2892028" cy="1639884"/>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67150" y="592666"/>
            <a:ext cx="4418407" cy="5198534"/>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60029" y="2249486"/>
            <a:ext cx="2892028"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0748ABAA-D99E-4C2C-8E5B-56200C4A8278}" type="slidenum">
              <a:rPr lang="en-US" altLang="en-US" smtClean="0"/>
              <a:pPr/>
              <a:t>‹#›</a:t>
            </a:fld>
            <a:endParaRPr lang="en-US" altLang="en-US"/>
          </a:p>
        </p:txBody>
      </p:sp>
    </p:spTree>
    <p:extLst>
      <p:ext uri="{BB962C8B-B14F-4D97-AF65-F5344CB8AC3E}">
        <p14:creationId xmlns:p14="http://schemas.microsoft.com/office/powerpoint/2010/main" val="1083742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061" y="609600"/>
            <a:ext cx="3753962" cy="1639886"/>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4832866" y="609600"/>
            <a:ext cx="3452693" cy="5181602"/>
          </a:xfrm>
          <a:prstGeom prst="round2DiagRect">
            <a:avLst>
              <a:gd name="adj1" fmla="val 6074"/>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defRPr lang="en-US" sz="3200"/>
            </a:lvl1pPr>
          </a:lstStyle>
          <a:p>
            <a:pPr marL="0" lvl="0" indent="0">
              <a:buNone/>
            </a:pPr>
            <a:r>
              <a:rPr lang="en-US"/>
              <a:t>Click icon to add picture</a:t>
            </a:r>
            <a:endParaRPr lang="en-US" dirty="0"/>
          </a:p>
        </p:txBody>
      </p:sp>
      <p:sp>
        <p:nvSpPr>
          <p:cNvPr id="4" name="Text Placeholder 3"/>
          <p:cNvSpPr>
            <a:spLocks noGrp="1"/>
          </p:cNvSpPr>
          <p:nvPr>
            <p:ph type="body" sz="half" idx="2"/>
          </p:nvPr>
        </p:nvSpPr>
        <p:spPr>
          <a:xfrm>
            <a:off x="856059" y="2249486"/>
            <a:ext cx="3753964"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44BF2E31-18BE-4985-B666-1FBEC007CB5E}" type="slidenum">
              <a:rPr lang="en-US" altLang="en-US" smtClean="0"/>
              <a:pPr/>
              <a:t>‹#›</a:t>
            </a:fld>
            <a:endParaRPr lang="en-US" altLang="en-US"/>
          </a:p>
        </p:txBody>
      </p:sp>
    </p:spTree>
    <p:extLst>
      <p:ext uri="{BB962C8B-B14F-4D97-AF65-F5344CB8AC3E}">
        <p14:creationId xmlns:p14="http://schemas.microsoft.com/office/powerpoint/2010/main" val="2249399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20">
            <a:alphaModFix amt="30000"/>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 y="-1"/>
            <a:ext cx="9144002"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8" name="Group 7"/>
          <p:cNvGrpSpPr/>
          <p:nvPr/>
        </p:nvGrpSpPr>
        <p:grpSpPr>
          <a:xfrm>
            <a:off x="-14288" y="0"/>
            <a:ext cx="9041774" cy="6858001"/>
            <a:chOff x="-14288" y="0"/>
            <a:chExt cx="9041774"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grpSp>
          <p:nvGrpSpPr>
            <p:cNvPr id="10" name="Group 9"/>
            <p:cNvGrpSpPr/>
            <p:nvPr/>
          </p:nvGrpSpPr>
          <p:grpSpPr>
            <a:xfrm>
              <a:off x="8352798"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grpSp>
      </p:grpSp>
      <p:sp>
        <p:nvSpPr>
          <p:cNvPr id="2" name="Title Placeholder 1"/>
          <p:cNvSpPr>
            <a:spLocks noGrp="1"/>
          </p:cNvSpPr>
          <p:nvPr>
            <p:ph type="title"/>
          </p:nvPr>
        </p:nvSpPr>
        <p:spPr>
          <a:xfrm>
            <a:off x="856060" y="618518"/>
            <a:ext cx="7429499"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856060" y="2249487"/>
            <a:ext cx="7429499" cy="354171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592691" y="5883277"/>
            <a:ext cx="20574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pPr>
              <a:defRPr/>
            </a:pPr>
            <a:endParaRPr lang="en-US"/>
          </a:p>
        </p:txBody>
      </p:sp>
      <p:sp>
        <p:nvSpPr>
          <p:cNvPr id="5" name="Footer Placeholder 4"/>
          <p:cNvSpPr>
            <a:spLocks noGrp="1"/>
          </p:cNvSpPr>
          <p:nvPr>
            <p:ph type="ftr" sz="quarter" idx="3"/>
          </p:nvPr>
        </p:nvSpPr>
        <p:spPr>
          <a:xfrm>
            <a:off x="856059" y="5883276"/>
            <a:ext cx="4679482" cy="365125"/>
          </a:xfrm>
          <a:prstGeom prst="rect">
            <a:avLst/>
          </a:prstGeom>
        </p:spPr>
        <p:txBody>
          <a:bodyPr vert="horz" lIns="91440" tIns="45720" rIns="91440" bIns="45720" rtlCol="0" anchor="ctr"/>
          <a:lstStyle>
            <a:lvl1pPr algn="l">
              <a:defRPr sz="105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7707241" y="5883275"/>
            <a:ext cx="578317"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3AFF9925-3E1B-4263-A24B-955B6D6BD9DB}" type="slidenum">
              <a:rPr lang="en-US" altLang="en-US" smtClean="0"/>
              <a:pPr/>
              <a:t>‹#›</a:t>
            </a:fld>
            <a:endParaRPr lang="en-US" altLang="en-US"/>
          </a:p>
        </p:txBody>
      </p:sp>
    </p:spTree>
    <p:extLst>
      <p:ext uri="{BB962C8B-B14F-4D97-AF65-F5344CB8AC3E}">
        <p14:creationId xmlns:p14="http://schemas.microsoft.com/office/powerpoint/2010/main" val="3795864720"/>
      </p:ext>
    </p:extLst>
  </p:cSld>
  <p:clrMap bg1="dk1" tx1="lt1" bg2="dk2" tx2="lt2" accent1="accent1" accent2="accent2" accent3="accent3" accent4="accent4" accent5="accent5" accent6="accent6" hlink="hlink" folHlink="folHlink"/>
  <p:sldLayoutIdLst>
    <p:sldLayoutId id="2147483803" r:id="rId1"/>
    <p:sldLayoutId id="2147483804" r:id="rId2"/>
    <p:sldLayoutId id="2147483805" r:id="rId3"/>
    <p:sldLayoutId id="2147483806" r:id="rId4"/>
    <p:sldLayoutId id="2147483807" r:id="rId5"/>
    <p:sldLayoutId id="2147483808" r:id="rId6"/>
    <p:sldLayoutId id="2147483809" r:id="rId7"/>
    <p:sldLayoutId id="2147483810" r:id="rId8"/>
    <p:sldLayoutId id="2147483811" r:id="rId9"/>
    <p:sldLayoutId id="2147483812" r:id="rId10"/>
    <p:sldLayoutId id="2147483813" r:id="rId11"/>
    <p:sldLayoutId id="2147483814" r:id="rId12"/>
    <p:sldLayoutId id="2147483815" r:id="rId13"/>
    <p:sldLayoutId id="2147483816" r:id="rId14"/>
    <p:sldLayoutId id="2147483817" r:id="rId15"/>
    <p:sldLayoutId id="2147483818" r:id="rId16"/>
    <p:sldLayoutId id="2147483819" r:id="rId17"/>
    <p:sldLayoutId id="2147483820" r:id="rId18"/>
  </p:sldLayoutIdLst>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slide" Target="slide23.xml"/><Relationship Id="rId3" Type="http://schemas.openxmlformats.org/officeDocument/2006/relationships/slide" Target="slide18.xml"/><Relationship Id="rId7" Type="http://schemas.openxmlformats.org/officeDocument/2006/relationships/slide" Target="slide26.xml"/><Relationship Id="rId2" Type="http://schemas.openxmlformats.org/officeDocument/2006/relationships/slide" Target="slide17.xml"/><Relationship Id="rId1" Type="http://schemas.openxmlformats.org/officeDocument/2006/relationships/slideLayout" Target="../slideLayouts/slideLayout2.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20.xml"/></Relationships>
</file>

<file path=ppt/slides/_rels/slide12.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10.wmf"/><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slide" Target="slide33.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2.xml"/><Relationship Id="rId1" Type="http://schemas.openxmlformats.org/officeDocument/2006/relationships/slideLayout" Target="../slideLayouts/slideLayout2.xml"/><Relationship Id="rId5" Type="http://schemas.openxmlformats.org/officeDocument/2006/relationships/slide" Target="slide16.xml"/><Relationship Id="rId4" Type="http://schemas.openxmlformats.org/officeDocument/2006/relationships/slide" Target="slide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050">
            <a:extLst>
              <a:ext uri="{FF2B5EF4-FFF2-40B4-BE49-F238E27FC236}">
                <a16:creationId xmlns:a16="http://schemas.microsoft.com/office/drawing/2014/main" id="{674FDCF4-F9C4-F319-D36C-44075326868F}"/>
              </a:ext>
            </a:extLst>
          </p:cNvPr>
          <p:cNvSpPr>
            <a:spLocks noGrp="1" noChangeArrowheads="1"/>
          </p:cNvSpPr>
          <p:nvPr>
            <p:ph type="ctrTitle"/>
          </p:nvPr>
        </p:nvSpPr>
        <p:spPr>
          <a:xfrm>
            <a:off x="304800" y="533401"/>
            <a:ext cx="8077200" cy="1143000"/>
          </a:xfrm>
        </p:spPr>
        <p:txBody>
          <a:bodyPr/>
          <a:lstStyle/>
          <a:p>
            <a:pPr eaLnBrk="1" hangingPunct="1"/>
            <a:r>
              <a:rPr lang="en-US" altLang="en-US" dirty="0"/>
              <a:t>            EHV Sub-stations</a:t>
            </a:r>
          </a:p>
        </p:txBody>
      </p:sp>
      <p:sp>
        <p:nvSpPr>
          <p:cNvPr id="6147" name="Rectangle 2051">
            <a:extLst>
              <a:ext uri="{FF2B5EF4-FFF2-40B4-BE49-F238E27FC236}">
                <a16:creationId xmlns:a16="http://schemas.microsoft.com/office/drawing/2014/main" id="{78BB33BA-6117-E4FF-9AC7-97322EDB137D}"/>
              </a:ext>
            </a:extLst>
          </p:cNvPr>
          <p:cNvSpPr>
            <a:spLocks noGrp="1" noChangeArrowheads="1"/>
          </p:cNvSpPr>
          <p:nvPr>
            <p:ph type="subTitle" idx="1"/>
          </p:nvPr>
        </p:nvSpPr>
        <p:spPr>
          <a:xfrm>
            <a:off x="1066800" y="3276600"/>
            <a:ext cx="6934200" cy="2209800"/>
          </a:xfrm>
        </p:spPr>
        <p:txBody>
          <a:bodyPr wrap="none">
            <a:normAutofit fontScale="92500" lnSpcReduction="10000"/>
          </a:bodyPr>
          <a:lstStyle/>
          <a:p>
            <a:pPr algn="ctr" eaLnBrk="1" hangingPunct="1"/>
            <a:r>
              <a:rPr lang="en-US" altLang="en-US" sz="2800" b="1" dirty="0">
                <a:solidFill>
                  <a:schemeClr val="tx1"/>
                </a:solidFill>
              </a:rPr>
              <a:t>B. SRINIVASA RAO, B.Tech.,</a:t>
            </a:r>
          </a:p>
          <a:p>
            <a:pPr algn="ctr" eaLnBrk="1" hangingPunct="1"/>
            <a:r>
              <a:rPr lang="en-US" altLang="en-US" sz="2800" b="1" dirty="0" err="1">
                <a:solidFill>
                  <a:schemeClr val="tx1"/>
                </a:solidFill>
              </a:rPr>
              <a:t>Dy.Executive</a:t>
            </a:r>
            <a:r>
              <a:rPr lang="en-US" altLang="en-US" sz="2800" b="1" dirty="0">
                <a:solidFill>
                  <a:schemeClr val="tx1"/>
                </a:solidFill>
              </a:rPr>
              <a:t> Engineer/DESIGNS</a:t>
            </a:r>
          </a:p>
          <a:p>
            <a:pPr algn="ctr" eaLnBrk="1" hangingPunct="1"/>
            <a:r>
              <a:rPr lang="en-US" altLang="en-US" sz="2800" b="1" dirty="0">
                <a:solidFill>
                  <a:schemeClr val="tx1"/>
                </a:solidFill>
              </a:rPr>
              <a:t>Vidyut </a:t>
            </a:r>
            <a:r>
              <a:rPr lang="en-US" altLang="en-US" sz="2800" b="1" dirty="0" err="1">
                <a:solidFill>
                  <a:schemeClr val="tx1"/>
                </a:solidFill>
              </a:rPr>
              <a:t>Soudha</a:t>
            </a:r>
            <a:r>
              <a:rPr lang="en-US" altLang="en-US" sz="2800" b="1" dirty="0">
                <a:solidFill>
                  <a:schemeClr val="tx1"/>
                </a:solidFill>
              </a:rPr>
              <a:t>/VIJAYAWADA</a:t>
            </a:r>
          </a:p>
          <a:p>
            <a:pPr algn="ctr" eaLnBrk="1" hangingPunct="1"/>
            <a:r>
              <a:rPr lang="en-US" altLang="en-US" sz="2800" b="1" dirty="0">
                <a:solidFill>
                  <a:schemeClr val="tx1"/>
                </a:solidFill>
              </a:rPr>
              <a:t>8712613226 / 9676659759</a:t>
            </a:r>
            <a:endParaRPr lang="en-US" altLang="en-US" b="1" dirty="0">
              <a:solidFill>
                <a:schemeClr val="tx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86119CB-2DB5-1F45-0071-8C6D60254EDD}"/>
              </a:ext>
            </a:extLst>
          </p:cNvPr>
          <p:cNvSpPr>
            <a:spLocks noGrp="1"/>
          </p:cNvSpPr>
          <p:nvPr>
            <p:ph idx="1"/>
          </p:nvPr>
        </p:nvSpPr>
        <p:spPr>
          <a:xfrm>
            <a:off x="856060" y="838200"/>
            <a:ext cx="7429499" cy="4958918"/>
          </a:xfrm>
        </p:spPr>
        <p:txBody>
          <a:bodyPr>
            <a:normAutofit/>
          </a:bodyPr>
          <a:lstStyle/>
          <a:p>
            <a:r>
              <a:rPr lang="en-US" sz="2000" dirty="0"/>
              <a:t>The maximum short-circuit level on any new substation bus should not exceed 80% of the rated short circuit capacity of the substation. The 20% margin is intended to take care of the increase in short-circuit levels as the system grows.</a:t>
            </a:r>
          </a:p>
          <a:p>
            <a:r>
              <a:rPr lang="en-US" sz="2000" dirty="0"/>
              <a:t>The rated breaking current capability of switchgear at different voltage levels may be taken as given below: </a:t>
            </a:r>
          </a:p>
          <a:p>
            <a:r>
              <a:rPr lang="en-US" sz="2000" dirty="0"/>
              <a:t>      </a:t>
            </a:r>
            <a:r>
              <a:rPr lang="en-US" sz="2000" u="sng" dirty="0"/>
              <a:t>Voltage Level</a:t>
            </a:r>
            <a:r>
              <a:rPr lang="en-US" sz="2000" dirty="0"/>
              <a:t>                     </a:t>
            </a:r>
            <a:r>
              <a:rPr lang="en-US" sz="2000" u="sng" dirty="0"/>
              <a:t>Rated Breaking Capacity</a:t>
            </a:r>
          </a:p>
          <a:p>
            <a:r>
              <a:rPr lang="en-US" sz="2000" dirty="0"/>
              <a:t>            132 kV             -                40 kA</a:t>
            </a:r>
          </a:p>
          <a:p>
            <a:r>
              <a:rPr lang="en-US" sz="2000" dirty="0"/>
              <a:t>            220 kV             -               50 kA </a:t>
            </a:r>
          </a:p>
          <a:p>
            <a:r>
              <a:rPr lang="en-US" sz="2000" dirty="0"/>
              <a:t>            400 kV             -                63 kA</a:t>
            </a:r>
          </a:p>
          <a:p>
            <a:r>
              <a:rPr lang="en-US" sz="2000" dirty="0"/>
              <a:t>            765 kV             -                63 kA</a:t>
            </a:r>
          </a:p>
        </p:txBody>
      </p:sp>
    </p:spTree>
    <p:extLst>
      <p:ext uri="{BB962C8B-B14F-4D97-AF65-F5344CB8AC3E}">
        <p14:creationId xmlns:p14="http://schemas.microsoft.com/office/powerpoint/2010/main" val="1114383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8F273051-8F1E-FE6B-FF66-4C7F69256A27}"/>
              </a:ext>
            </a:extLst>
          </p:cNvPr>
          <p:cNvSpPr>
            <a:spLocks noGrp="1" noChangeArrowheads="1"/>
          </p:cNvSpPr>
          <p:nvPr>
            <p:ph type="title"/>
          </p:nvPr>
        </p:nvSpPr>
        <p:spPr>
          <a:xfrm>
            <a:off x="856060" y="618518"/>
            <a:ext cx="7429499" cy="1057882"/>
          </a:xfrm>
        </p:spPr>
        <p:txBody>
          <a:bodyPr/>
          <a:lstStyle/>
          <a:p>
            <a:pPr eaLnBrk="1" hangingPunct="1"/>
            <a:r>
              <a:rPr lang="en-US" altLang="en-US" sz="3400"/>
              <a:t>Supporting drawings</a:t>
            </a:r>
          </a:p>
        </p:txBody>
      </p:sp>
      <p:sp>
        <p:nvSpPr>
          <p:cNvPr id="16387" name="Rectangle 3">
            <a:extLst>
              <a:ext uri="{FF2B5EF4-FFF2-40B4-BE49-F238E27FC236}">
                <a16:creationId xmlns:a16="http://schemas.microsoft.com/office/drawing/2014/main" id="{6EDB9FDC-ABA1-AC6E-DB63-9610DA00D5DF}"/>
              </a:ext>
            </a:extLst>
          </p:cNvPr>
          <p:cNvSpPr>
            <a:spLocks noGrp="1" noChangeArrowheads="1"/>
          </p:cNvSpPr>
          <p:nvPr>
            <p:ph idx="1"/>
          </p:nvPr>
        </p:nvSpPr>
        <p:spPr>
          <a:xfrm>
            <a:off x="914400" y="1524000"/>
            <a:ext cx="7371159" cy="4267201"/>
          </a:xfrm>
        </p:spPr>
        <p:txBody>
          <a:bodyPr>
            <a:normAutofit fontScale="85000" lnSpcReduction="20000"/>
          </a:bodyPr>
          <a:lstStyle/>
          <a:p>
            <a:pPr eaLnBrk="1" hangingPunct="1">
              <a:lnSpc>
                <a:spcPct val="80000"/>
              </a:lnSpc>
            </a:pPr>
            <a:r>
              <a:rPr lang="en-US" altLang="en-US" sz="1800"/>
              <a:t>Structural layout</a:t>
            </a:r>
          </a:p>
          <a:p>
            <a:pPr eaLnBrk="1" hangingPunct="1">
              <a:lnSpc>
                <a:spcPct val="80000"/>
              </a:lnSpc>
              <a:buFont typeface="Wingdings" panose="05000000000000000000" pitchFamily="2" charset="2"/>
              <a:buNone/>
            </a:pPr>
            <a:endParaRPr lang="en-US" altLang="en-US" sz="1800"/>
          </a:p>
          <a:p>
            <a:pPr eaLnBrk="1" hangingPunct="1">
              <a:lnSpc>
                <a:spcPct val="80000"/>
              </a:lnSpc>
            </a:pPr>
            <a:r>
              <a:rPr lang="en-US" altLang="en-US" sz="1800"/>
              <a:t>Earthmat layout</a:t>
            </a:r>
          </a:p>
          <a:p>
            <a:pPr eaLnBrk="1" hangingPunct="1">
              <a:lnSpc>
                <a:spcPct val="80000"/>
              </a:lnSpc>
              <a:buFont typeface="Wingdings" panose="05000000000000000000" pitchFamily="2" charset="2"/>
              <a:buNone/>
            </a:pPr>
            <a:endParaRPr lang="en-US" altLang="en-US" sz="1800"/>
          </a:p>
          <a:p>
            <a:pPr eaLnBrk="1" hangingPunct="1">
              <a:lnSpc>
                <a:spcPct val="80000"/>
              </a:lnSpc>
            </a:pPr>
            <a:r>
              <a:rPr lang="en-US" altLang="en-US" sz="1800"/>
              <a:t>Civil layout</a:t>
            </a:r>
          </a:p>
          <a:p>
            <a:pPr eaLnBrk="1" hangingPunct="1">
              <a:lnSpc>
                <a:spcPct val="80000"/>
              </a:lnSpc>
              <a:buFont typeface="Wingdings" panose="05000000000000000000" pitchFamily="2" charset="2"/>
              <a:buNone/>
            </a:pPr>
            <a:endParaRPr lang="en-US" altLang="en-US" sz="1800"/>
          </a:p>
          <a:p>
            <a:pPr eaLnBrk="1" hangingPunct="1">
              <a:lnSpc>
                <a:spcPct val="80000"/>
              </a:lnSpc>
            </a:pPr>
            <a:r>
              <a:rPr lang="en-US" altLang="en-US" sz="1800"/>
              <a:t>Erection Key Diagram</a:t>
            </a:r>
          </a:p>
          <a:p>
            <a:pPr eaLnBrk="1" hangingPunct="1">
              <a:lnSpc>
                <a:spcPct val="80000"/>
              </a:lnSpc>
              <a:buFont typeface="Wingdings" panose="05000000000000000000" pitchFamily="2" charset="2"/>
              <a:buNone/>
            </a:pPr>
            <a:endParaRPr lang="en-US" altLang="en-US" sz="1800"/>
          </a:p>
          <a:p>
            <a:pPr eaLnBrk="1" hangingPunct="1">
              <a:lnSpc>
                <a:spcPct val="80000"/>
              </a:lnSpc>
            </a:pPr>
            <a:r>
              <a:rPr lang="en-US" altLang="en-US" sz="1800"/>
              <a:t>Lighting Layout</a:t>
            </a:r>
          </a:p>
          <a:p>
            <a:pPr eaLnBrk="1" hangingPunct="1">
              <a:lnSpc>
                <a:spcPct val="80000"/>
              </a:lnSpc>
              <a:buFont typeface="Wingdings" panose="05000000000000000000" pitchFamily="2" charset="2"/>
              <a:buNone/>
            </a:pPr>
            <a:endParaRPr lang="en-US" altLang="en-US" sz="1800"/>
          </a:p>
          <a:p>
            <a:pPr eaLnBrk="1" hangingPunct="1">
              <a:lnSpc>
                <a:spcPct val="80000"/>
              </a:lnSpc>
            </a:pPr>
            <a:r>
              <a:rPr lang="en-US" altLang="en-US" sz="1800"/>
              <a:t>Schematics &amp; cable schedule</a:t>
            </a:r>
          </a:p>
          <a:p>
            <a:pPr eaLnBrk="1" hangingPunct="1">
              <a:lnSpc>
                <a:spcPct val="80000"/>
              </a:lnSpc>
            </a:pPr>
            <a:endParaRPr lang="en-US" altLang="en-US" sz="1800"/>
          </a:p>
          <a:p>
            <a:pPr eaLnBrk="1" hangingPunct="1">
              <a:lnSpc>
                <a:spcPct val="80000"/>
              </a:lnSpc>
            </a:pPr>
            <a:r>
              <a:rPr lang="en-US" altLang="en-US" sz="1800"/>
              <a:t>LT Switchgear</a:t>
            </a:r>
          </a:p>
          <a:p>
            <a:pPr eaLnBrk="1" hangingPunct="1">
              <a:lnSpc>
                <a:spcPct val="80000"/>
              </a:lnSpc>
            </a:pPr>
            <a:endParaRPr lang="en-US" altLang="en-US" sz="1800"/>
          </a:p>
          <a:p>
            <a:pPr eaLnBrk="1" hangingPunct="1">
              <a:lnSpc>
                <a:spcPct val="80000"/>
              </a:lnSpc>
            </a:pPr>
            <a:r>
              <a:rPr lang="en-US" altLang="en-US" sz="1800"/>
              <a:t>Special Structures</a:t>
            </a:r>
          </a:p>
          <a:p>
            <a:pPr eaLnBrk="1" hangingPunct="1">
              <a:lnSpc>
                <a:spcPct val="80000"/>
              </a:lnSpc>
            </a:pPr>
            <a:endParaRPr lang="en-US" altLang="en-US" sz="1800"/>
          </a:p>
        </p:txBody>
      </p:sp>
      <p:sp>
        <p:nvSpPr>
          <p:cNvPr id="16388" name="AutoShape 4">
            <a:hlinkClick r:id="rId2" action="ppaction://hlinksldjump" highlightClick="1"/>
            <a:extLst>
              <a:ext uri="{FF2B5EF4-FFF2-40B4-BE49-F238E27FC236}">
                <a16:creationId xmlns:a16="http://schemas.microsoft.com/office/drawing/2014/main" id="{B2C13C6C-69D4-29C3-D098-341C43BCE54D}"/>
              </a:ext>
            </a:extLst>
          </p:cNvPr>
          <p:cNvSpPr>
            <a:spLocks noChangeArrowheads="1"/>
          </p:cNvSpPr>
          <p:nvPr/>
        </p:nvSpPr>
        <p:spPr bwMode="auto">
          <a:xfrm>
            <a:off x="5562600" y="1600200"/>
            <a:ext cx="838200" cy="304800"/>
          </a:xfrm>
          <a:prstGeom prst="actionButtonBlank">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IN" altLang="en-US"/>
          </a:p>
        </p:txBody>
      </p:sp>
      <p:sp>
        <p:nvSpPr>
          <p:cNvPr id="16389" name="AutoShape 5">
            <a:hlinkClick r:id="rId3" action="ppaction://hlinksldjump" highlightClick="1"/>
            <a:extLst>
              <a:ext uri="{FF2B5EF4-FFF2-40B4-BE49-F238E27FC236}">
                <a16:creationId xmlns:a16="http://schemas.microsoft.com/office/drawing/2014/main" id="{0BA9EEB2-3104-A07C-B886-4ECCC968E37B}"/>
              </a:ext>
            </a:extLst>
          </p:cNvPr>
          <p:cNvSpPr>
            <a:spLocks noChangeArrowheads="1"/>
          </p:cNvSpPr>
          <p:nvPr/>
        </p:nvSpPr>
        <p:spPr bwMode="auto">
          <a:xfrm>
            <a:off x="5562600" y="2209800"/>
            <a:ext cx="838200" cy="228600"/>
          </a:xfrm>
          <a:prstGeom prst="actionButtonBlank">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IN" altLang="en-US"/>
          </a:p>
        </p:txBody>
      </p:sp>
      <p:sp>
        <p:nvSpPr>
          <p:cNvPr id="16390" name="AutoShape 6">
            <a:hlinkClick r:id="rId4" action="ppaction://hlinksldjump" highlightClick="1"/>
            <a:extLst>
              <a:ext uri="{FF2B5EF4-FFF2-40B4-BE49-F238E27FC236}">
                <a16:creationId xmlns:a16="http://schemas.microsoft.com/office/drawing/2014/main" id="{3ECD7C95-80B9-75FC-C84B-AEFE5CA6BD83}"/>
              </a:ext>
            </a:extLst>
          </p:cNvPr>
          <p:cNvSpPr>
            <a:spLocks noChangeArrowheads="1"/>
          </p:cNvSpPr>
          <p:nvPr/>
        </p:nvSpPr>
        <p:spPr bwMode="auto">
          <a:xfrm>
            <a:off x="5562600" y="2743200"/>
            <a:ext cx="838200" cy="228600"/>
          </a:xfrm>
          <a:prstGeom prst="actionButtonBlank">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IN" altLang="en-US"/>
          </a:p>
        </p:txBody>
      </p:sp>
      <p:sp>
        <p:nvSpPr>
          <p:cNvPr id="16391" name="AutoShape 7">
            <a:hlinkClick r:id="rId5" action="ppaction://hlinksldjump" highlightClick="1"/>
            <a:extLst>
              <a:ext uri="{FF2B5EF4-FFF2-40B4-BE49-F238E27FC236}">
                <a16:creationId xmlns:a16="http://schemas.microsoft.com/office/drawing/2014/main" id="{04209401-1DF1-96BC-DCC2-7F24E597886C}"/>
              </a:ext>
            </a:extLst>
          </p:cNvPr>
          <p:cNvSpPr>
            <a:spLocks noChangeArrowheads="1"/>
          </p:cNvSpPr>
          <p:nvPr/>
        </p:nvSpPr>
        <p:spPr bwMode="auto">
          <a:xfrm>
            <a:off x="5562600" y="3276600"/>
            <a:ext cx="838200" cy="228600"/>
          </a:xfrm>
          <a:prstGeom prst="actionButtonBlank">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IN" altLang="en-US"/>
          </a:p>
        </p:txBody>
      </p:sp>
      <p:sp>
        <p:nvSpPr>
          <p:cNvPr id="16392" name="AutoShape 8">
            <a:hlinkClick r:id="rId6" action="ppaction://hlinksldjump" highlightClick="1"/>
            <a:extLst>
              <a:ext uri="{FF2B5EF4-FFF2-40B4-BE49-F238E27FC236}">
                <a16:creationId xmlns:a16="http://schemas.microsoft.com/office/drawing/2014/main" id="{0EE279D5-9325-DFF2-5A1F-EBB21C8636FF}"/>
              </a:ext>
            </a:extLst>
          </p:cNvPr>
          <p:cNvSpPr>
            <a:spLocks noChangeArrowheads="1"/>
          </p:cNvSpPr>
          <p:nvPr/>
        </p:nvSpPr>
        <p:spPr bwMode="auto">
          <a:xfrm>
            <a:off x="5562600" y="3810000"/>
            <a:ext cx="838200" cy="228600"/>
          </a:xfrm>
          <a:prstGeom prst="actionButtonBlank">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IN" altLang="en-US"/>
          </a:p>
        </p:txBody>
      </p:sp>
      <p:sp>
        <p:nvSpPr>
          <p:cNvPr id="16393" name="AutoShape 10">
            <a:hlinkClick r:id="rId7" action="ppaction://hlinksldjump" highlightClick="1"/>
            <a:extLst>
              <a:ext uri="{FF2B5EF4-FFF2-40B4-BE49-F238E27FC236}">
                <a16:creationId xmlns:a16="http://schemas.microsoft.com/office/drawing/2014/main" id="{E4077B75-B75B-63CC-6A86-F29309EC0768}"/>
              </a:ext>
            </a:extLst>
          </p:cNvPr>
          <p:cNvSpPr>
            <a:spLocks noChangeArrowheads="1"/>
          </p:cNvSpPr>
          <p:nvPr/>
        </p:nvSpPr>
        <p:spPr bwMode="auto">
          <a:xfrm>
            <a:off x="5562600" y="5486400"/>
            <a:ext cx="838200" cy="228600"/>
          </a:xfrm>
          <a:prstGeom prst="actionButtonBlank">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IN" altLang="en-US"/>
          </a:p>
        </p:txBody>
      </p:sp>
      <p:sp>
        <p:nvSpPr>
          <p:cNvPr id="16394" name="AutoShape 11">
            <a:hlinkClick r:id="rId8" action="ppaction://hlinksldjump" highlightClick="1"/>
            <a:extLst>
              <a:ext uri="{FF2B5EF4-FFF2-40B4-BE49-F238E27FC236}">
                <a16:creationId xmlns:a16="http://schemas.microsoft.com/office/drawing/2014/main" id="{D940A809-FB4F-AC0A-7EAB-D7299138FE33}"/>
              </a:ext>
            </a:extLst>
          </p:cNvPr>
          <p:cNvSpPr>
            <a:spLocks noChangeArrowheads="1"/>
          </p:cNvSpPr>
          <p:nvPr/>
        </p:nvSpPr>
        <p:spPr bwMode="auto">
          <a:xfrm>
            <a:off x="5562600" y="4953000"/>
            <a:ext cx="838200" cy="228600"/>
          </a:xfrm>
          <a:prstGeom prst="actionButtonBlank">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I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06DD60BC-3E51-7132-3D37-B51EBB77240C}"/>
              </a:ext>
            </a:extLst>
          </p:cNvPr>
          <p:cNvSpPr>
            <a:spLocks noGrp="1" noChangeArrowheads="1"/>
          </p:cNvSpPr>
          <p:nvPr>
            <p:ph type="title"/>
          </p:nvPr>
        </p:nvSpPr>
        <p:spPr>
          <a:xfrm>
            <a:off x="856060" y="381000"/>
            <a:ext cx="7429499" cy="914400"/>
          </a:xfrm>
        </p:spPr>
        <p:txBody>
          <a:bodyPr/>
          <a:lstStyle/>
          <a:p>
            <a:pPr eaLnBrk="1" hangingPunct="1"/>
            <a:r>
              <a:rPr lang="en-US" altLang="en-US" sz="3400" dirty="0"/>
              <a:t>Single Line Diagram</a:t>
            </a:r>
          </a:p>
        </p:txBody>
      </p:sp>
      <p:pic>
        <p:nvPicPr>
          <p:cNvPr id="17411" name="Picture 3" descr="SLD">
            <a:extLst>
              <a:ext uri="{FF2B5EF4-FFF2-40B4-BE49-F238E27FC236}">
                <a16:creationId xmlns:a16="http://schemas.microsoft.com/office/drawing/2014/main" id="{5F57091A-9317-C275-D997-8CF16C2B278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5532" t="31021" r="48738" b="48302"/>
          <a:stretch>
            <a:fillRect/>
          </a:stretch>
        </p:blipFill>
        <p:spPr bwMode="auto">
          <a:xfrm>
            <a:off x="856060" y="1447800"/>
            <a:ext cx="7602140" cy="476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47706CBF-5A31-2A29-9A1B-0E8E1BF50D04}"/>
              </a:ext>
            </a:extLst>
          </p:cNvPr>
          <p:cNvSpPr>
            <a:spLocks noGrp="1" noChangeArrowheads="1"/>
          </p:cNvSpPr>
          <p:nvPr>
            <p:ph type="title"/>
          </p:nvPr>
        </p:nvSpPr>
        <p:spPr>
          <a:xfrm>
            <a:off x="856060" y="228600"/>
            <a:ext cx="7429499" cy="914400"/>
          </a:xfrm>
        </p:spPr>
        <p:txBody>
          <a:bodyPr/>
          <a:lstStyle/>
          <a:p>
            <a:pPr eaLnBrk="1" hangingPunct="1"/>
            <a:r>
              <a:rPr lang="en-US" altLang="en-US" sz="3400" dirty="0"/>
              <a:t>General arrangement layout</a:t>
            </a:r>
          </a:p>
        </p:txBody>
      </p:sp>
      <p:pic>
        <p:nvPicPr>
          <p:cNvPr id="18435" name="Picture 3" descr="GA">
            <a:extLst>
              <a:ext uri="{FF2B5EF4-FFF2-40B4-BE49-F238E27FC236}">
                <a16:creationId xmlns:a16="http://schemas.microsoft.com/office/drawing/2014/main" id="{5BA88BC8-63E0-4C56-6686-50D2A7E6814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1261" t="12044" r="11261" b="14963"/>
          <a:stretch>
            <a:fillRect/>
          </a:stretch>
        </p:blipFill>
        <p:spPr bwMode="auto">
          <a:xfrm>
            <a:off x="762000" y="1219200"/>
            <a:ext cx="80010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9F08526F-77DF-98C6-426C-BFF4B906D672}"/>
              </a:ext>
            </a:extLst>
          </p:cNvPr>
          <p:cNvSpPr>
            <a:spLocks noGrp="1" noChangeArrowheads="1"/>
          </p:cNvSpPr>
          <p:nvPr>
            <p:ph type="title"/>
          </p:nvPr>
        </p:nvSpPr>
        <p:spPr>
          <a:xfrm>
            <a:off x="838200" y="151660"/>
            <a:ext cx="4782740" cy="914400"/>
          </a:xfrm>
        </p:spPr>
        <p:txBody>
          <a:bodyPr/>
          <a:lstStyle/>
          <a:p>
            <a:pPr eaLnBrk="1" hangingPunct="1"/>
            <a:r>
              <a:rPr lang="en-US" altLang="en-US" sz="3400" dirty="0"/>
              <a:t>Electrical layout</a:t>
            </a:r>
          </a:p>
        </p:txBody>
      </p:sp>
      <p:pic>
        <p:nvPicPr>
          <p:cNvPr id="19459" name="Picture 7" descr="400kV Plan">
            <a:extLst>
              <a:ext uri="{FF2B5EF4-FFF2-40B4-BE49-F238E27FC236}">
                <a16:creationId xmlns:a16="http://schemas.microsoft.com/office/drawing/2014/main" id="{9982509F-F15E-31D7-DA2D-22470987569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2971" t="15422" r="17276" b="12967"/>
          <a:stretch>
            <a:fillRect/>
          </a:stretch>
        </p:blipFill>
        <p:spPr bwMode="auto">
          <a:xfrm>
            <a:off x="381000" y="1066800"/>
            <a:ext cx="83820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46755692-52A2-0A5C-F8D3-F4677FDCA6B4}"/>
              </a:ext>
            </a:extLst>
          </p:cNvPr>
          <p:cNvSpPr>
            <a:spLocks noGrp="1" noChangeArrowheads="1"/>
          </p:cNvSpPr>
          <p:nvPr>
            <p:ph type="title"/>
          </p:nvPr>
        </p:nvSpPr>
        <p:spPr>
          <a:xfrm>
            <a:off x="838200" y="304800"/>
            <a:ext cx="4096939" cy="753082"/>
          </a:xfrm>
        </p:spPr>
        <p:txBody>
          <a:bodyPr/>
          <a:lstStyle/>
          <a:p>
            <a:pPr eaLnBrk="1" hangingPunct="1"/>
            <a:r>
              <a:rPr lang="en-US" altLang="en-US" sz="3400" dirty="0"/>
              <a:t>Electrical Section</a:t>
            </a:r>
          </a:p>
        </p:txBody>
      </p:sp>
      <p:pic>
        <p:nvPicPr>
          <p:cNvPr id="20484" name="Picture 6" descr="400 Section">
            <a:extLst>
              <a:ext uri="{FF2B5EF4-FFF2-40B4-BE49-F238E27FC236}">
                <a16:creationId xmlns:a16="http://schemas.microsoft.com/office/drawing/2014/main" id="{CE431AAC-88F0-068A-4081-33B14A118F5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6082" t="34282" r="47127" b="34253"/>
          <a:stretch>
            <a:fillRect/>
          </a:stretch>
        </p:blipFill>
        <p:spPr bwMode="auto">
          <a:xfrm>
            <a:off x="533400" y="1295400"/>
            <a:ext cx="8077200"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026">
            <a:extLst>
              <a:ext uri="{FF2B5EF4-FFF2-40B4-BE49-F238E27FC236}">
                <a16:creationId xmlns:a16="http://schemas.microsoft.com/office/drawing/2014/main" id="{80306452-33FA-7BF7-34EC-67E14C0CC648}"/>
              </a:ext>
            </a:extLst>
          </p:cNvPr>
          <p:cNvSpPr>
            <a:spLocks noGrp="1" noChangeArrowheads="1"/>
          </p:cNvSpPr>
          <p:nvPr>
            <p:ph type="title"/>
          </p:nvPr>
        </p:nvSpPr>
        <p:spPr>
          <a:xfrm>
            <a:off x="762001" y="228600"/>
            <a:ext cx="5181600" cy="1003300"/>
          </a:xfrm>
        </p:spPr>
        <p:txBody>
          <a:bodyPr/>
          <a:lstStyle/>
          <a:p>
            <a:pPr eaLnBrk="1" hangingPunct="1"/>
            <a:r>
              <a:rPr lang="en-US" altLang="en-US" sz="3400" dirty="0"/>
              <a:t>Control room layout</a:t>
            </a:r>
          </a:p>
        </p:txBody>
      </p:sp>
      <p:pic>
        <p:nvPicPr>
          <p:cNvPr id="21507" name="Picture 1032" descr="Control_Room">
            <a:extLst>
              <a:ext uri="{FF2B5EF4-FFF2-40B4-BE49-F238E27FC236}">
                <a16:creationId xmlns:a16="http://schemas.microsoft.com/office/drawing/2014/main" id="{BFC15940-F4DA-B384-3A7F-209B928E8AA6}"/>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16536" t="17241" r="17581" b="12070"/>
          <a:stretch>
            <a:fillRect/>
          </a:stretch>
        </p:blipFill>
        <p:spPr>
          <a:xfrm>
            <a:off x="685800" y="1249464"/>
            <a:ext cx="7924800" cy="5156740"/>
          </a:xfr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AB7BB9CC-DC45-EA38-C626-478297BBA126}"/>
              </a:ext>
            </a:extLst>
          </p:cNvPr>
          <p:cNvSpPr>
            <a:spLocks noGrp="1" noChangeArrowheads="1"/>
          </p:cNvSpPr>
          <p:nvPr>
            <p:ph type="title"/>
          </p:nvPr>
        </p:nvSpPr>
        <p:spPr>
          <a:xfrm>
            <a:off x="914400" y="351818"/>
            <a:ext cx="5087540" cy="600682"/>
          </a:xfrm>
        </p:spPr>
        <p:txBody>
          <a:bodyPr/>
          <a:lstStyle/>
          <a:p>
            <a:pPr eaLnBrk="1" hangingPunct="1"/>
            <a:r>
              <a:rPr lang="en-US" altLang="en-US" sz="3400" dirty="0"/>
              <a:t>Structural layout</a:t>
            </a:r>
          </a:p>
        </p:txBody>
      </p:sp>
      <p:pic>
        <p:nvPicPr>
          <p:cNvPr id="22531" name="Picture 3" descr="Structural Layout plan">
            <a:extLst>
              <a:ext uri="{FF2B5EF4-FFF2-40B4-BE49-F238E27FC236}">
                <a16:creationId xmlns:a16="http://schemas.microsoft.com/office/drawing/2014/main" id="{7DA49159-CE1C-BC6E-05BE-DCBDF61D8F1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2972" t="47081" r="31982" b="16423"/>
          <a:stretch>
            <a:fillRect/>
          </a:stretch>
        </p:blipFill>
        <p:spPr bwMode="auto">
          <a:xfrm>
            <a:off x="405063" y="1447800"/>
            <a:ext cx="7976937"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76DA0568-22B0-B5D9-32FD-CFB97CEEF227}"/>
              </a:ext>
            </a:extLst>
          </p:cNvPr>
          <p:cNvSpPr>
            <a:spLocks noGrp="1" noChangeArrowheads="1"/>
          </p:cNvSpPr>
          <p:nvPr>
            <p:ph type="title"/>
          </p:nvPr>
        </p:nvSpPr>
        <p:spPr>
          <a:xfrm>
            <a:off x="838200" y="228600"/>
            <a:ext cx="5925740" cy="753082"/>
          </a:xfrm>
        </p:spPr>
        <p:txBody>
          <a:bodyPr/>
          <a:lstStyle/>
          <a:p>
            <a:pPr eaLnBrk="1" hangingPunct="1"/>
            <a:r>
              <a:rPr lang="en-US" altLang="en-US" sz="3400" dirty="0" err="1"/>
              <a:t>Earthmat</a:t>
            </a:r>
            <a:r>
              <a:rPr lang="en-US" altLang="en-US" sz="3400" dirty="0"/>
              <a:t> Layout</a:t>
            </a:r>
          </a:p>
        </p:txBody>
      </p:sp>
      <p:pic>
        <p:nvPicPr>
          <p:cNvPr id="23555" name="Picture 5" descr="Earthmat lyout">
            <a:extLst>
              <a:ext uri="{FF2B5EF4-FFF2-40B4-BE49-F238E27FC236}">
                <a16:creationId xmlns:a16="http://schemas.microsoft.com/office/drawing/2014/main" id="{AF485B75-0A89-35E5-97D9-D3AA189BD9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6667" t="7664" r="17567" b="12044"/>
          <a:stretch>
            <a:fillRect/>
          </a:stretch>
        </p:blipFill>
        <p:spPr bwMode="auto">
          <a:xfrm>
            <a:off x="838200" y="1295400"/>
            <a:ext cx="76962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C66BF25C-125B-4F03-A988-168E298F3590}"/>
              </a:ext>
            </a:extLst>
          </p:cNvPr>
          <p:cNvSpPr>
            <a:spLocks noGrp="1" noChangeArrowheads="1"/>
          </p:cNvSpPr>
          <p:nvPr>
            <p:ph type="title"/>
          </p:nvPr>
        </p:nvSpPr>
        <p:spPr>
          <a:xfrm>
            <a:off x="762001" y="304800"/>
            <a:ext cx="4191000" cy="1066800"/>
          </a:xfrm>
        </p:spPr>
        <p:txBody>
          <a:bodyPr/>
          <a:lstStyle/>
          <a:p>
            <a:pPr eaLnBrk="1" hangingPunct="1"/>
            <a:r>
              <a:rPr lang="en-US" altLang="en-US" sz="3400" dirty="0"/>
              <a:t>Earth Electrode</a:t>
            </a:r>
          </a:p>
        </p:txBody>
      </p:sp>
      <p:pic>
        <p:nvPicPr>
          <p:cNvPr id="24579" name="Picture 4" descr="Rod Electrode">
            <a:extLst>
              <a:ext uri="{FF2B5EF4-FFF2-40B4-BE49-F238E27FC236}">
                <a16:creationId xmlns:a16="http://schemas.microsoft.com/office/drawing/2014/main" id="{07F4FD43-1E61-36DB-C67A-A9152AD3935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7478" t="10583" r="28378" b="9125"/>
          <a:stretch>
            <a:fillRect/>
          </a:stretch>
        </p:blipFill>
        <p:spPr bwMode="auto">
          <a:xfrm>
            <a:off x="473825" y="1524000"/>
            <a:ext cx="3869575"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0" name="Picture 5" descr="Pipe Electrode">
            <a:extLst>
              <a:ext uri="{FF2B5EF4-FFF2-40B4-BE49-F238E27FC236}">
                <a16:creationId xmlns:a16="http://schemas.microsoft.com/office/drawing/2014/main" id="{FA937998-97A6-EC75-0CEC-24066FB7DBF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9279" t="10583" r="29280" b="12044"/>
          <a:stretch>
            <a:fillRect/>
          </a:stretch>
        </p:blipFill>
        <p:spPr bwMode="auto">
          <a:xfrm>
            <a:off x="4800600" y="1600200"/>
            <a:ext cx="3703608"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1" name="Text Box 6">
            <a:extLst>
              <a:ext uri="{FF2B5EF4-FFF2-40B4-BE49-F238E27FC236}">
                <a16:creationId xmlns:a16="http://schemas.microsoft.com/office/drawing/2014/main" id="{852FF0BF-2560-4423-8F74-54EDC6D7FB75}"/>
              </a:ext>
            </a:extLst>
          </p:cNvPr>
          <p:cNvSpPr txBox="1">
            <a:spLocks noChangeArrowheads="1"/>
          </p:cNvSpPr>
          <p:nvPr/>
        </p:nvSpPr>
        <p:spPr bwMode="auto">
          <a:xfrm>
            <a:off x="1508125" y="5675313"/>
            <a:ext cx="22256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IN" altLang="en-US"/>
          </a:p>
        </p:txBody>
      </p:sp>
      <p:sp>
        <p:nvSpPr>
          <p:cNvPr id="24582" name="Text Box 7">
            <a:extLst>
              <a:ext uri="{FF2B5EF4-FFF2-40B4-BE49-F238E27FC236}">
                <a16:creationId xmlns:a16="http://schemas.microsoft.com/office/drawing/2014/main" id="{58164012-4CB2-9DC9-4F52-E57FDD4B2DBF}"/>
              </a:ext>
            </a:extLst>
          </p:cNvPr>
          <p:cNvSpPr txBox="1">
            <a:spLocks noChangeArrowheads="1"/>
          </p:cNvSpPr>
          <p:nvPr/>
        </p:nvSpPr>
        <p:spPr bwMode="auto">
          <a:xfrm>
            <a:off x="1752600" y="5867400"/>
            <a:ext cx="1828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US" altLang="en-US"/>
              <a:t>Rod Electrode</a:t>
            </a:r>
          </a:p>
        </p:txBody>
      </p:sp>
      <p:sp>
        <p:nvSpPr>
          <p:cNvPr id="24583" name="Text Box 8">
            <a:extLst>
              <a:ext uri="{FF2B5EF4-FFF2-40B4-BE49-F238E27FC236}">
                <a16:creationId xmlns:a16="http://schemas.microsoft.com/office/drawing/2014/main" id="{C253110F-2C32-B963-53EE-B70B5B39FDEA}"/>
              </a:ext>
            </a:extLst>
          </p:cNvPr>
          <p:cNvSpPr txBox="1">
            <a:spLocks noChangeArrowheads="1"/>
          </p:cNvSpPr>
          <p:nvPr/>
        </p:nvSpPr>
        <p:spPr bwMode="auto">
          <a:xfrm>
            <a:off x="5562600" y="5867400"/>
            <a:ext cx="1828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US" altLang="en-US"/>
              <a:t>Pipe Electrode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FE98B059-BB84-7DA9-D988-4F5028078BCC}"/>
              </a:ext>
            </a:extLst>
          </p:cNvPr>
          <p:cNvSpPr>
            <a:spLocks noGrp="1" noChangeArrowheads="1"/>
          </p:cNvSpPr>
          <p:nvPr>
            <p:ph type="title"/>
          </p:nvPr>
        </p:nvSpPr>
        <p:spPr>
          <a:xfrm>
            <a:off x="856060" y="618518"/>
            <a:ext cx="7429499" cy="905482"/>
          </a:xfrm>
        </p:spPr>
        <p:txBody>
          <a:bodyPr/>
          <a:lstStyle/>
          <a:p>
            <a:pPr eaLnBrk="1" hangingPunct="1"/>
            <a:r>
              <a:rPr lang="en-US" altLang="en-US" sz="3400" dirty="0"/>
              <a:t>Important considerations</a:t>
            </a:r>
            <a:endParaRPr lang="en-US" altLang="en-US" sz="2900" dirty="0"/>
          </a:p>
        </p:txBody>
      </p:sp>
      <p:sp>
        <p:nvSpPr>
          <p:cNvPr id="7171" name="Rectangle 3">
            <a:extLst>
              <a:ext uri="{FF2B5EF4-FFF2-40B4-BE49-F238E27FC236}">
                <a16:creationId xmlns:a16="http://schemas.microsoft.com/office/drawing/2014/main" id="{202B080A-A131-CD89-B5C2-A05C624E27B9}"/>
              </a:ext>
            </a:extLst>
          </p:cNvPr>
          <p:cNvSpPr>
            <a:spLocks noGrp="1" noChangeArrowheads="1"/>
          </p:cNvSpPr>
          <p:nvPr>
            <p:ph idx="1"/>
          </p:nvPr>
        </p:nvSpPr>
        <p:spPr>
          <a:xfrm>
            <a:off x="914400" y="1524001"/>
            <a:ext cx="7371159" cy="3886200"/>
          </a:xfrm>
        </p:spPr>
        <p:txBody>
          <a:bodyPr>
            <a:normAutofit fontScale="25000" lnSpcReduction="20000"/>
          </a:bodyPr>
          <a:lstStyle/>
          <a:p>
            <a:pPr eaLnBrk="1" hangingPunct="1">
              <a:lnSpc>
                <a:spcPct val="80000"/>
              </a:lnSpc>
            </a:pPr>
            <a:r>
              <a:rPr lang="en-US" altLang="en-US" sz="9000" dirty="0">
                <a:latin typeface="+mj-lt"/>
                <a:cs typeface="Arial" panose="020B0604020202020204" pitchFamily="34" charset="0"/>
              </a:rPr>
              <a:t>Safety of personnel and equipment</a:t>
            </a:r>
          </a:p>
          <a:p>
            <a:pPr eaLnBrk="1" hangingPunct="1">
              <a:lnSpc>
                <a:spcPct val="80000"/>
              </a:lnSpc>
            </a:pPr>
            <a:r>
              <a:rPr lang="en-US" altLang="en-US" sz="9000" dirty="0">
                <a:latin typeface="+mj-lt"/>
                <a:cs typeface="Arial" panose="020B0604020202020204" pitchFamily="34" charset="0"/>
              </a:rPr>
              <a:t>Reliability and Security</a:t>
            </a:r>
          </a:p>
          <a:p>
            <a:pPr lvl="1" eaLnBrk="1" hangingPunct="1">
              <a:lnSpc>
                <a:spcPct val="80000"/>
              </a:lnSpc>
            </a:pPr>
            <a:r>
              <a:rPr lang="en-US" altLang="en-US" sz="9000" dirty="0">
                <a:latin typeface="+mj-lt"/>
                <a:cs typeface="Arial" panose="020B0604020202020204" pitchFamily="34" charset="0"/>
              </a:rPr>
              <a:t>Design</a:t>
            </a:r>
          </a:p>
          <a:p>
            <a:pPr lvl="1" eaLnBrk="1" hangingPunct="1">
              <a:lnSpc>
                <a:spcPct val="80000"/>
              </a:lnSpc>
            </a:pPr>
            <a:r>
              <a:rPr lang="en-US" altLang="en-US" sz="9000" dirty="0">
                <a:latin typeface="+mj-lt"/>
                <a:cs typeface="Arial" panose="020B0604020202020204" pitchFamily="34" charset="0"/>
              </a:rPr>
              <a:t>Quality</a:t>
            </a:r>
          </a:p>
          <a:p>
            <a:pPr lvl="2" eaLnBrk="1" hangingPunct="1">
              <a:lnSpc>
                <a:spcPct val="80000"/>
              </a:lnSpc>
              <a:buFontTx/>
              <a:buChar char="o"/>
            </a:pPr>
            <a:r>
              <a:rPr lang="en-US" altLang="en-US" sz="9000" dirty="0">
                <a:latin typeface="+mj-lt"/>
                <a:cs typeface="Arial" panose="020B0604020202020204" pitchFamily="34" charset="0"/>
              </a:rPr>
              <a:t>Manufacturing</a:t>
            </a:r>
          </a:p>
          <a:p>
            <a:pPr lvl="2" eaLnBrk="1" hangingPunct="1">
              <a:lnSpc>
                <a:spcPct val="80000"/>
              </a:lnSpc>
              <a:buFontTx/>
              <a:buChar char="o"/>
            </a:pPr>
            <a:r>
              <a:rPr lang="en-US" altLang="en-US" sz="9000" dirty="0">
                <a:latin typeface="+mj-lt"/>
                <a:cs typeface="Arial" panose="020B0604020202020204" pitchFamily="34" charset="0"/>
              </a:rPr>
              <a:t>Construction</a:t>
            </a:r>
          </a:p>
          <a:p>
            <a:pPr eaLnBrk="1" hangingPunct="1">
              <a:lnSpc>
                <a:spcPct val="80000"/>
              </a:lnSpc>
            </a:pPr>
            <a:r>
              <a:rPr lang="en-US" altLang="en-US" sz="9000" dirty="0">
                <a:latin typeface="+mj-lt"/>
                <a:cs typeface="Arial" panose="020B0604020202020204" pitchFamily="34" charset="0"/>
              </a:rPr>
              <a:t>Adherence to </a:t>
            </a:r>
          </a:p>
          <a:p>
            <a:pPr lvl="1" eaLnBrk="1" hangingPunct="1">
              <a:lnSpc>
                <a:spcPct val="80000"/>
              </a:lnSpc>
            </a:pPr>
            <a:r>
              <a:rPr lang="en-US" altLang="en-US" sz="9000" dirty="0">
                <a:latin typeface="+mj-lt"/>
                <a:cs typeface="Arial" panose="020B0604020202020204" pitchFamily="34" charset="0"/>
              </a:rPr>
              <a:t>Statutory obligations </a:t>
            </a:r>
          </a:p>
          <a:p>
            <a:pPr lvl="1" eaLnBrk="1" hangingPunct="1">
              <a:lnSpc>
                <a:spcPct val="80000"/>
              </a:lnSpc>
              <a:buFont typeface="Wingdings" panose="05000000000000000000" pitchFamily="2" charset="2"/>
              <a:buNone/>
            </a:pPr>
            <a:r>
              <a:rPr lang="en-US" altLang="en-US" sz="9000" dirty="0">
                <a:latin typeface="+mj-lt"/>
                <a:cs typeface="Arial" panose="020B0604020202020204" pitchFamily="34" charset="0"/>
              </a:rPr>
              <a:t>	– I.E. rules, Environmental aspects</a:t>
            </a:r>
          </a:p>
          <a:p>
            <a:pPr lvl="1" eaLnBrk="1" hangingPunct="1">
              <a:lnSpc>
                <a:spcPct val="80000"/>
              </a:lnSpc>
            </a:pPr>
            <a:r>
              <a:rPr lang="en-US" altLang="en-US" sz="9000" dirty="0">
                <a:latin typeface="+mj-lt"/>
                <a:cs typeface="Arial" panose="020B0604020202020204" pitchFamily="34" charset="0"/>
              </a:rPr>
              <a:t>Electrical design considerations</a:t>
            </a:r>
          </a:p>
          <a:p>
            <a:pPr lvl="1" eaLnBrk="1" hangingPunct="1">
              <a:lnSpc>
                <a:spcPct val="80000"/>
              </a:lnSpc>
            </a:pPr>
            <a:r>
              <a:rPr lang="en-US" altLang="en-US" sz="9000" dirty="0">
                <a:latin typeface="+mj-lt"/>
                <a:cs typeface="Arial" panose="020B0604020202020204" pitchFamily="34" charset="0"/>
              </a:rPr>
              <a:t>Structural design considerations</a:t>
            </a:r>
          </a:p>
          <a:p>
            <a:pPr eaLnBrk="1" hangingPunct="1">
              <a:lnSpc>
                <a:spcPct val="80000"/>
              </a:lnSpc>
            </a:pPr>
            <a:r>
              <a:rPr lang="en-US" altLang="en-US" sz="9000" dirty="0">
                <a:latin typeface="+mj-lt"/>
                <a:cs typeface="Arial" panose="020B0604020202020204" pitchFamily="34" charset="0"/>
              </a:rPr>
              <a:t> Ease of maintenance</a:t>
            </a:r>
          </a:p>
          <a:p>
            <a:pPr eaLnBrk="1" hangingPunct="1">
              <a:lnSpc>
                <a:spcPct val="80000"/>
              </a:lnSpc>
            </a:pPr>
            <a:r>
              <a:rPr lang="en-US" altLang="en-US" sz="9000" dirty="0">
                <a:latin typeface="+mj-lt"/>
                <a:cs typeface="Arial" panose="020B0604020202020204" pitchFamily="34" charset="0"/>
              </a:rPr>
              <a:t>Possibility to Expand</a:t>
            </a:r>
          </a:p>
          <a:p>
            <a:pPr lvl="1" eaLnBrk="1" hangingPunct="1">
              <a:lnSpc>
                <a:spcPct val="80000"/>
              </a:lnSpc>
              <a:buFont typeface="Wingdings" panose="05000000000000000000" pitchFamily="2" charset="2"/>
              <a:buNone/>
            </a:pPr>
            <a:endParaRPr lang="en-US" altLang="en-US" sz="20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E5ECE525-5F65-4AF9-A7AF-FF40C747E23E}"/>
              </a:ext>
            </a:extLst>
          </p:cNvPr>
          <p:cNvSpPr>
            <a:spLocks noGrp="1" noChangeArrowheads="1"/>
          </p:cNvSpPr>
          <p:nvPr>
            <p:ph type="title"/>
          </p:nvPr>
        </p:nvSpPr>
        <p:spPr>
          <a:xfrm>
            <a:off x="685801" y="228600"/>
            <a:ext cx="4191000" cy="838200"/>
          </a:xfrm>
        </p:spPr>
        <p:txBody>
          <a:bodyPr/>
          <a:lstStyle/>
          <a:p>
            <a:pPr eaLnBrk="1" hangingPunct="1"/>
            <a:r>
              <a:rPr lang="en-US" altLang="en-US" sz="3400" dirty="0"/>
              <a:t>Civil layout</a:t>
            </a:r>
          </a:p>
        </p:txBody>
      </p:sp>
      <p:pic>
        <p:nvPicPr>
          <p:cNvPr id="25603" name="Picture 3" descr="FDN &amp; CBT">
            <a:extLst>
              <a:ext uri="{FF2B5EF4-FFF2-40B4-BE49-F238E27FC236}">
                <a16:creationId xmlns:a16="http://schemas.microsoft.com/office/drawing/2014/main" id="{1059DDC5-7B4D-F0BD-8140-35EB8D2DED3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8468" t="14963" r="19370" b="16423"/>
          <a:stretch>
            <a:fillRect/>
          </a:stretch>
        </p:blipFill>
        <p:spPr bwMode="auto">
          <a:xfrm>
            <a:off x="658757" y="1219200"/>
            <a:ext cx="7875643" cy="510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id="{6290BF76-90E8-15AE-A7BF-4FE9537C3321}"/>
              </a:ext>
            </a:extLst>
          </p:cNvPr>
          <p:cNvSpPr>
            <a:spLocks noGrp="1" noChangeArrowheads="1"/>
          </p:cNvSpPr>
          <p:nvPr>
            <p:ph type="title"/>
          </p:nvPr>
        </p:nvSpPr>
        <p:spPr>
          <a:xfrm>
            <a:off x="533401" y="228600"/>
            <a:ext cx="4724400" cy="990600"/>
          </a:xfrm>
        </p:spPr>
        <p:txBody>
          <a:bodyPr/>
          <a:lstStyle/>
          <a:p>
            <a:pPr eaLnBrk="1" hangingPunct="1"/>
            <a:r>
              <a:rPr lang="en-US" altLang="en-US" sz="3400" dirty="0"/>
              <a:t>Erection Key Diagram</a:t>
            </a:r>
          </a:p>
        </p:txBody>
      </p:sp>
      <p:pic>
        <p:nvPicPr>
          <p:cNvPr id="26629" name="Picture 5" descr="EKD">
            <a:extLst>
              <a:ext uri="{FF2B5EF4-FFF2-40B4-BE49-F238E27FC236}">
                <a16:creationId xmlns:a16="http://schemas.microsoft.com/office/drawing/2014/main" id="{220C7599-6C27-C850-D8B1-B885D3208E38}"/>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a:xfrm>
            <a:off x="1600200" y="1417097"/>
            <a:ext cx="6520324" cy="4447127"/>
          </a:xfrm>
          <a:noFill/>
        </p:spPr>
      </p:pic>
      <p:pic>
        <p:nvPicPr>
          <p:cNvPr id="26628" name="Picture 4" descr="EKD">
            <a:extLst>
              <a:ext uri="{FF2B5EF4-FFF2-40B4-BE49-F238E27FC236}">
                <a16:creationId xmlns:a16="http://schemas.microsoft.com/office/drawing/2014/main" id="{1FDB3205-BC4B-50DE-E404-126183081C4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53604" t="47456" r="29803" b="22066"/>
          <a:stretch>
            <a:fillRect/>
          </a:stretch>
        </p:blipFill>
        <p:spPr bwMode="auto">
          <a:xfrm>
            <a:off x="486876" y="1371600"/>
            <a:ext cx="3964474" cy="449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1033704A-6258-1886-3E98-D719B9FB1BCE}"/>
              </a:ext>
            </a:extLst>
          </p:cNvPr>
          <p:cNvSpPr>
            <a:spLocks noGrp="1" noChangeArrowheads="1"/>
          </p:cNvSpPr>
          <p:nvPr>
            <p:ph type="title"/>
          </p:nvPr>
        </p:nvSpPr>
        <p:spPr>
          <a:xfrm>
            <a:off x="856061" y="618518"/>
            <a:ext cx="5011340" cy="1097570"/>
          </a:xfrm>
        </p:spPr>
        <p:txBody>
          <a:bodyPr/>
          <a:lstStyle/>
          <a:p>
            <a:pPr eaLnBrk="1" hangingPunct="1"/>
            <a:r>
              <a:rPr lang="en-US" altLang="en-US" sz="3400" dirty="0"/>
              <a:t>Lighting Design</a:t>
            </a:r>
          </a:p>
        </p:txBody>
      </p:sp>
      <p:sp>
        <p:nvSpPr>
          <p:cNvPr id="27651" name="Rectangle 3">
            <a:extLst>
              <a:ext uri="{FF2B5EF4-FFF2-40B4-BE49-F238E27FC236}">
                <a16:creationId xmlns:a16="http://schemas.microsoft.com/office/drawing/2014/main" id="{C67959AC-5702-E855-BDCF-B60157383A52}"/>
              </a:ext>
            </a:extLst>
          </p:cNvPr>
          <p:cNvSpPr>
            <a:spLocks noGrp="1" noChangeArrowheads="1"/>
          </p:cNvSpPr>
          <p:nvPr>
            <p:ph idx="1"/>
          </p:nvPr>
        </p:nvSpPr>
        <p:spPr>
          <a:xfrm>
            <a:off x="685800" y="1828800"/>
            <a:ext cx="7599759" cy="4191000"/>
          </a:xfrm>
        </p:spPr>
        <p:txBody>
          <a:bodyPr>
            <a:normAutofit lnSpcReduction="10000"/>
          </a:bodyPr>
          <a:lstStyle/>
          <a:p>
            <a:pPr eaLnBrk="1" hangingPunct="1"/>
            <a:r>
              <a:rPr lang="en-US" altLang="en-US" sz="1800" dirty="0"/>
              <a:t>Adequate lighting is necessary for safety of working personnel and O&amp;M activities</a:t>
            </a:r>
          </a:p>
          <a:p>
            <a:pPr eaLnBrk="1" hangingPunct="1"/>
            <a:endParaRPr lang="en-US" altLang="en-US" sz="1800" dirty="0"/>
          </a:p>
          <a:p>
            <a:pPr eaLnBrk="1" hangingPunct="1"/>
            <a:r>
              <a:rPr lang="en-US" altLang="en-US" sz="1800" dirty="0"/>
              <a:t>Recommended value of Illumination level</a:t>
            </a:r>
          </a:p>
          <a:p>
            <a:pPr lvl="1" eaLnBrk="1" hangingPunct="1"/>
            <a:r>
              <a:rPr lang="en-US" altLang="en-US" sz="1800" dirty="0"/>
              <a:t>Control &amp; Relay panel area	- 350 Lux (at floor level)</a:t>
            </a:r>
          </a:p>
          <a:p>
            <a:pPr lvl="1" eaLnBrk="1" hangingPunct="1"/>
            <a:r>
              <a:rPr lang="en-US" altLang="en-US" sz="1800" dirty="0"/>
              <a:t>Test laboratory		- 300 Lux</a:t>
            </a:r>
          </a:p>
          <a:p>
            <a:pPr lvl="1" eaLnBrk="1" hangingPunct="1"/>
            <a:r>
              <a:rPr lang="en-US" altLang="en-US" sz="1800" dirty="0"/>
              <a:t>Battery room		- 100 Lux</a:t>
            </a:r>
          </a:p>
          <a:p>
            <a:pPr lvl="1" eaLnBrk="1" hangingPunct="1"/>
            <a:r>
              <a:rPr lang="en-US" altLang="en-US" sz="1800" dirty="0"/>
              <a:t>Other indoor area		- 150 Lux</a:t>
            </a:r>
          </a:p>
          <a:p>
            <a:pPr lvl="1" eaLnBrk="1" hangingPunct="1"/>
            <a:r>
              <a:rPr lang="en-US" altLang="en-US" sz="1800" dirty="0"/>
              <a:t>Switchyard		- 50 Lux (main equipment)</a:t>
            </a:r>
          </a:p>
          <a:p>
            <a:pPr lvl="4" eaLnBrk="1" hangingPunct="1">
              <a:buFont typeface="Wingdings" panose="05000000000000000000" pitchFamily="2" charset="2"/>
              <a:buNone/>
            </a:pPr>
            <a:r>
              <a:rPr lang="en-US" altLang="en-US" sz="1800" dirty="0"/>
              <a:t>			- 20 Lux (balance  Area / road @ 				ground level) </a:t>
            </a:r>
          </a:p>
          <a:p>
            <a:pPr eaLnBrk="1" hangingPunct="1"/>
            <a:endParaRPr lang="en-US" altLang="en-US" sz="18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B7F1C857-2652-36B8-64C3-137A5B1C5161}"/>
              </a:ext>
            </a:extLst>
          </p:cNvPr>
          <p:cNvSpPr>
            <a:spLocks noGrp="1" noChangeArrowheads="1"/>
          </p:cNvSpPr>
          <p:nvPr>
            <p:ph type="title"/>
          </p:nvPr>
        </p:nvSpPr>
        <p:spPr>
          <a:xfrm>
            <a:off x="838200" y="372759"/>
            <a:ext cx="4858940" cy="676882"/>
          </a:xfrm>
        </p:spPr>
        <p:txBody>
          <a:bodyPr/>
          <a:lstStyle/>
          <a:p>
            <a:pPr eaLnBrk="1" hangingPunct="1"/>
            <a:r>
              <a:rPr lang="en-US" altLang="en-US" dirty="0"/>
              <a:t>LT Switchgear</a:t>
            </a:r>
          </a:p>
        </p:txBody>
      </p:sp>
      <p:pic>
        <p:nvPicPr>
          <p:cNvPr id="28675" name="Picture 4" descr="LT SWGR">
            <a:extLst>
              <a:ext uri="{FF2B5EF4-FFF2-40B4-BE49-F238E27FC236}">
                <a16:creationId xmlns:a16="http://schemas.microsoft.com/office/drawing/2014/main" id="{D45997C6-690F-1F27-DBC7-FFEF27D131B0}"/>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13399" t="3448" r="25948" b="12070"/>
          <a:stretch>
            <a:fillRect/>
          </a:stretch>
        </p:blipFill>
        <p:spPr>
          <a:xfrm>
            <a:off x="833760" y="1219200"/>
            <a:ext cx="7624439" cy="5020849"/>
          </a:xfr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5" descr="DSC04411">
            <a:extLst>
              <a:ext uri="{FF2B5EF4-FFF2-40B4-BE49-F238E27FC236}">
                <a16:creationId xmlns:a16="http://schemas.microsoft.com/office/drawing/2014/main" id="{223856F1-BDF3-1B40-D324-8DD71FA2ECBD}"/>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13219" t="31035"/>
          <a:stretch>
            <a:fillRect/>
          </a:stretch>
        </p:blipFill>
        <p:spPr>
          <a:xfrm>
            <a:off x="1371600" y="1447800"/>
            <a:ext cx="5486400" cy="4495800"/>
          </a:xfrm>
          <a:noFill/>
        </p:spPr>
      </p:pic>
      <p:sp>
        <p:nvSpPr>
          <p:cNvPr id="29699" name="Rectangle 7">
            <a:extLst>
              <a:ext uri="{FF2B5EF4-FFF2-40B4-BE49-F238E27FC236}">
                <a16:creationId xmlns:a16="http://schemas.microsoft.com/office/drawing/2014/main" id="{9B34AC16-3A1D-6FC8-A374-4648D9241480}"/>
              </a:ext>
            </a:extLst>
          </p:cNvPr>
          <p:cNvSpPr>
            <a:spLocks noChangeArrowheads="1"/>
          </p:cNvSpPr>
          <p:nvPr/>
        </p:nvSpPr>
        <p:spPr bwMode="auto">
          <a:xfrm>
            <a:off x="762000" y="304800"/>
            <a:ext cx="6186487"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3400" dirty="0">
                <a:solidFill>
                  <a:schemeClr val="tx2"/>
                </a:solidFill>
              </a:rPr>
              <a:t>Special Structure – </a:t>
            </a:r>
            <a:r>
              <a:rPr lang="en-US" altLang="en-US" sz="2800" dirty="0">
                <a:solidFill>
                  <a:schemeClr val="tx2"/>
                </a:solidFill>
              </a:rPr>
              <a:t>Fire Wall</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a:extLst>
              <a:ext uri="{FF2B5EF4-FFF2-40B4-BE49-F238E27FC236}">
                <a16:creationId xmlns:a16="http://schemas.microsoft.com/office/drawing/2014/main" id="{54B2451B-0CE7-2AA8-0A44-403B638F24D8}"/>
              </a:ext>
            </a:extLst>
          </p:cNvPr>
          <p:cNvSpPr>
            <a:spLocks noGrp="1" noChangeArrowheads="1"/>
          </p:cNvSpPr>
          <p:nvPr>
            <p:ph type="title"/>
          </p:nvPr>
        </p:nvSpPr>
        <p:spPr>
          <a:xfrm>
            <a:off x="195263" y="657225"/>
            <a:ext cx="8015287" cy="485775"/>
          </a:xfrm>
        </p:spPr>
        <p:txBody>
          <a:bodyPr>
            <a:normAutofit fontScale="90000"/>
          </a:bodyPr>
          <a:lstStyle/>
          <a:p>
            <a:pPr eaLnBrk="1" hangingPunct="1"/>
            <a:r>
              <a:rPr lang="en-US" altLang="en-US" sz="3400"/>
              <a:t>Clearance between Transformers</a:t>
            </a:r>
          </a:p>
        </p:txBody>
      </p:sp>
      <p:graphicFrame>
        <p:nvGraphicFramePr>
          <p:cNvPr id="237681" name="Group 113">
            <a:extLst>
              <a:ext uri="{FF2B5EF4-FFF2-40B4-BE49-F238E27FC236}">
                <a16:creationId xmlns:a16="http://schemas.microsoft.com/office/drawing/2014/main" id="{1070C034-12B2-A909-F930-DCABC7718CA8}"/>
              </a:ext>
            </a:extLst>
          </p:cNvPr>
          <p:cNvGraphicFramePr>
            <a:graphicFrameLocks noGrp="1"/>
          </p:cNvGraphicFramePr>
          <p:nvPr>
            <p:ph type="tbl" idx="1"/>
          </p:nvPr>
        </p:nvGraphicFramePr>
        <p:xfrm>
          <a:off x="762000" y="1524000"/>
          <a:ext cx="6858000" cy="4241800"/>
        </p:xfrm>
        <a:graphic>
          <a:graphicData uri="http://schemas.openxmlformats.org/drawingml/2006/table">
            <a:tbl>
              <a:tblPr/>
              <a:tblGrid>
                <a:gridCol w="3352800">
                  <a:extLst>
                    <a:ext uri="{9D8B030D-6E8A-4147-A177-3AD203B41FA5}">
                      <a16:colId xmlns:a16="http://schemas.microsoft.com/office/drawing/2014/main" val="20000"/>
                    </a:ext>
                  </a:extLst>
                </a:gridCol>
                <a:gridCol w="3505200">
                  <a:extLst>
                    <a:ext uri="{9D8B030D-6E8A-4147-A177-3AD203B41FA5}">
                      <a16:colId xmlns:a16="http://schemas.microsoft.com/office/drawing/2014/main" val="20001"/>
                    </a:ext>
                  </a:extLst>
                </a:gridCol>
              </a:tblGrid>
              <a:tr h="860425">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1" i="0" u="none" strike="noStrike" cap="none" normalizeH="0" baseline="0">
                          <a:ln>
                            <a:noFill/>
                          </a:ln>
                          <a:solidFill>
                            <a:schemeClr val="tx1"/>
                          </a:solidFill>
                          <a:effectLst/>
                          <a:latin typeface="Arial" charset="0"/>
                        </a:rPr>
                        <a:t>Oil capacity in Ltrs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1" i="0" u="none" strike="noStrike" cap="none" normalizeH="0" baseline="0">
                          <a:ln>
                            <a:noFill/>
                          </a:ln>
                          <a:solidFill>
                            <a:schemeClr val="tx1"/>
                          </a:solidFill>
                          <a:effectLst/>
                          <a:latin typeface="Arial" charset="0"/>
                        </a:rPr>
                        <a:t>Clear separating distance in Mtrs. (As per TAC)</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17550">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upto 5000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7875">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5,000 - 10,000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8</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17550">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10,001 - 20,000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10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84200">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20,000 - 30,000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12.5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584200">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Above 30,000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15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755C0D6B-B2DC-4962-C9EB-4E090AE131E9}"/>
              </a:ext>
            </a:extLst>
          </p:cNvPr>
          <p:cNvSpPr>
            <a:spLocks noGrp="1" noChangeArrowheads="1"/>
          </p:cNvSpPr>
          <p:nvPr>
            <p:ph type="title"/>
          </p:nvPr>
        </p:nvSpPr>
        <p:spPr/>
        <p:txBody>
          <a:bodyPr/>
          <a:lstStyle/>
          <a:p>
            <a:pPr eaLnBrk="1" hangingPunct="1"/>
            <a:r>
              <a:rPr lang="en-US" altLang="en-US" sz="3400" dirty="0"/>
              <a:t>Single Bus arrangement</a:t>
            </a:r>
          </a:p>
        </p:txBody>
      </p:sp>
      <p:pic>
        <p:nvPicPr>
          <p:cNvPr id="31747" name="Picture 4" descr="Single Bus">
            <a:extLst>
              <a:ext uri="{FF2B5EF4-FFF2-40B4-BE49-F238E27FC236}">
                <a16:creationId xmlns:a16="http://schemas.microsoft.com/office/drawing/2014/main" id="{1AC4B6E3-E60A-DE27-3805-93774D75F3D7}"/>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a:xfrm>
            <a:off x="1066800" y="1981200"/>
            <a:ext cx="7086600" cy="4296498"/>
          </a:xfr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a:extLst>
              <a:ext uri="{FF2B5EF4-FFF2-40B4-BE49-F238E27FC236}">
                <a16:creationId xmlns:a16="http://schemas.microsoft.com/office/drawing/2014/main" id="{F61F1B93-D21C-01FF-6933-D2BF0554BAEB}"/>
              </a:ext>
            </a:extLst>
          </p:cNvPr>
          <p:cNvSpPr>
            <a:spLocks noGrp="1" noChangeArrowheads="1"/>
          </p:cNvSpPr>
          <p:nvPr>
            <p:ph type="title"/>
          </p:nvPr>
        </p:nvSpPr>
        <p:spPr>
          <a:xfrm>
            <a:off x="762001" y="228600"/>
            <a:ext cx="7391400" cy="990600"/>
          </a:xfrm>
        </p:spPr>
        <p:txBody>
          <a:bodyPr/>
          <a:lstStyle/>
          <a:p>
            <a:pPr eaLnBrk="1" hangingPunct="1"/>
            <a:r>
              <a:rPr lang="en-US" altLang="en-US" sz="3400" dirty="0"/>
              <a:t>Single Bus with bus </a:t>
            </a:r>
            <a:r>
              <a:rPr lang="en-US" altLang="en-US" sz="3400" dirty="0" err="1"/>
              <a:t>sectionaliser</a:t>
            </a:r>
            <a:endParaRPr lang="en-US" altLang="en-US" sz="3400" dirty="0"/>
          </a:p>
        </p:txBody>
      </p:sp>
      <p:pic>
        <p:nvPicPr>
          <p:cNvPr id="32771" name="Picture 146" descr="Single Bus with Sectionaliser">
            <a:extLst>
              <a:ext uri="{FF2B5EF4-FFF2-40B4-BE49-F238E27FC236}">
                <a16:creationId xmlns:a16="http://schemas.microsoft.com/office/drawing/2014/main" id="{0D4EC234-DCAE-7180-10ED-50F24FB4CA08}"/>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52090" t="18965" r="18628" b="50000"/>
          <a:stretch>
            <a:fillRect/>
          </a:stretch>
        </p:blipFill>
        <p:spPr>
          <a:xfrm>
            <a:off x="1066800" y="1524000"/>
            <a:ext cx="7010400" cy="4506913"/>
          </a:xfrm>
          <a:noFill/>
        </p:spPr>
      </p:pic>
    </p:spTree>
  </p:cSld>
  <p:clrMapOvr>
    <a:masterClrMapping/>
  </p:clrMapOvr>
  <p:transition spd="med">
    <p:wipe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1882B78E-7AC0-37EE-7BB4-992E18C8AA48}"/>
              </a:ext>
            </a:extLst>
          </p:cNvPr>
          <p:cNvSpPr>
            <a:spLocks noGrp="1" noChangeArrowheads="1"/>
          </p:cNvSpPr>
          <p:nvPr>
            <p:ph type="title"/>
          </p:nvPr>
        </p:nvSpPr>
        <p:spPr/>
        <p:txBody>
          <a:bodyPr/>
          <a:lstStyle/>
          <a:p>
            <a:pPr eaLnBrk="1" hangingPunct="1"/>
            <a:r>
              <a:rPr lang="en-US" altLang="en-US" sz="3400" dirty="0"/>
              <a:t>Main &amp; Transfer Bus</a:t>
            </a:r>
          </a:p>
        </p:txBody>
      </p:sp>
      <p:pic>
        <p:nvPicPr>
          <p:cNvPr id="33795" name="Picture 4" descr="Main &amp; Transfer">
            <a:extLst>
              <a:ext uri="{FF2B5EF4-FFF2-40B4-BE49-F238E27FC236}">
                <a16:creationId xmlns:a16="http://schemas.microsoft.com/office/drawing/2014/main" id="{2B702D33-9569-100C-8A8D-CE8CF3BB8786}"/>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a:xfrm>
            <a:off x="1066800" y="1981200"/>
            <a:ext cx="6324600" cy="3886200"/>
          </a:xfrm>
          <a:noFill/>
        </p:spPr>
      </p:pic>
    </p:spTree>
  </p:cSld>
  <p:clrMapOvr>
    <a:masterClrMapping/>
  </p:clrMapOvr>
  <p:transition spd="med">
    <p:wipe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a:extLst>
              <a:ext uri="{FF2B5EF4-FFF2-40B4-BE49-F238E27FC236}">
                <a16:creationId xmlns:a16="http://schemas.microsoft.com/office/drawing/2014/main" id="{19835AAB-64CE-9CA9-B4BE-91A3DC13CF8F}"/>
              </a:ext>
            </a:extLst>
          </p:cNvPr>
          <p:cNvSpPr>
            <a:spLocks noGrp="1" noChangeArrowheads="1"/>
          </p:cNvSpPr>
          <p:nvPr>
            <p:ph type="title"/>
          </p:nvPr>
        </p:nvSpPr>
        <p:spPr>
          <a:xfrm>
            <a:off x="856061" y="618518"/>
            <a:ext cx="6459140" cy="981682"/>
          </a:xfrm>
        </p:spPr>
        <p:txBody>
          <a:bodyPr/>
          <a:lstStyle/>
          <a:p>
            <a:pPr eaLnBrk="1" hangingPunct="1"/>
            <a:r>
              <a:rPr lang="en-US" altLang="en-US" sz="3400" dirty="0"/>
              <a:t>Double Busbar arrangement</a:t>
            </a:r>
          </a:p>
        </p:txBody>
      </p:sp>
      <p:pic>
        <p:nvPicPr>
          <p:cNvPr id="34819" name="Picture 4" descr="Double Bus">
            <a:extLst>
              <a:ext uri="{FF2B5EF4-FFF2-40B4-BE49-F238E27FC236}">
                <a16:creationId xmlns:a16="http://schemas.microsoft.com/office/drawing/2014/main" id="{3FD5CCB2-8F0E-C2B4-5738-E8AE840E67A4}"/>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22816" t="24196" r="43739" b="31064"/>
          <a:stretch>
            <a:fillRect/>
          </a:stretch>
        </p:blipFill>
        <p:spPr>
          <a:xfrm>
            <a:off x="914400" y="1752600"/>
            <a:ext cx="7010400" cy="4695825"/>
          </a:xfrm>
          <a:noFill/>
        </p:spPr>
      </p:pic>
    </p:spTree>
  </p:cSld>
  <p:clrMapOvr>
    <a:masterClrMapping/>
  </p:clrMapOvr>
  <p:transition spd="med">
    <p:wipe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2EA0591A-1262-55F3-5507-0418C4B5E93B}"/>
              </a:ext>
            </a:extLst>
          </p:cNvPr>
          <p:cNvSpPr>
            <a:spLocks noGrp="1" noChangeArrowheads="1"/>
          </p:cNvSpPr>
          <p:nvPr>
            <p:ph type="title"/>
          </p:nvPr>
        </p:nvSpPr>
        <p:spPr/>
        <p:txBody>
          <a:bodyPr/>
          <a:lstStyle/>
          <a:p>
            <a:pPr eaLnBrk="1" hangingPunct="1"/>
            <a:r>
              <a:rPr lang="en-US" altLang="en-US" sz="3400"/>
              <a:t>System parameters</a:t>
            </a:r>
          </a:p>
        </p:txBody>
      </p:sp>
      <p:graphicFrame>
        <p:nvGraphicFramePr>
          <p:cNvPr id="68882" name="Group 274">
            <a:extLst>
              <a:ext uri="{FF2B5EF4-FFF2-40B4-BE49-F238E27FC236}">
                <a16:creationId xmlns:a16="http://schemas.microsoft.com/office/drawing/2014/main" id="{85BE9ACD-44DF-55C5-B6EE-BCCC1DBFD619}"/>
              </a:ext>
            </a:extLst>
          </p:cNvPr>
          <p:cNvGraphicFramePr>
            <a:graphicFrameLocks noGrp="1"/>
          </p:cNvGraphicFramePr>
          <p:nvPr>
            <p:ph type="tbl" idx="1"/>
            <p:extLst>
              <p:ext uri="{D42A27DB-BD31-4B8C-83A1-F6EECF244321}">
                <p14:modId xmlns:p14="http://schemas.microsoft.com/office/powerpoint/2010/main" val="683605468"/>
              </p:ext>
            </p:extLst>
          </p:nvPr>
        </p:nvGraphicFramePr>
        <p:xfrm>
          <a:off x="608013" y="1447800"/>
          <a:ext cx="7850187" cy="4618240"/>
        </p:xfrm>
        <a:graphic>
          <a:graphicData uri="http://schemas.openxmlformats.org/drawingml/2006/table">
            <a:tbl>
              <a:tblPr/>
              <a:tblGrid>
                <a:gridCol w="533400">
                  <a:extLst>
                    <a:ext uri="{9D8B030D-6E8A-4147-A177-3AD203B41FA5}">
                      <a16:colId xmlns:a16="http://schemas.microsoft.com/office/drawing/2014/main" val="20000"/>
                    </a:ext>
                  </a:extLst>
                </a:gridCol>
                <a:gridCol w="3354387">
                  <a:extLst>
                    <a:ext uri="{9D8B030D-6E8A-4147-A177-3AD203B41FA5}">
                      <a16:colId xmlns:a16="http://schemas.microsoft.com/office/drawing/2014/main" val="20001"/>
                    </a:ext>
                  </a:extLst>
                </a:gridCol>
                <a:gridCol w="1219200">
                  <a:extLst>
                    <a:ext uri="{9D8B030D-6E8A-4147-A177-3AD203B41FA5}">
                      <a16:colId xmlns:a16="http://schemas.microsoft.com/office/drawing/2014/main" val="20002"/>
                    </a:ext>
                  </a:extLst>
                </a:gridCol>
                <a:gridCol w="1371600">
                  <a:extLst>
                    <a:ext uri="{9D8B030D-6E8A-4147-A177-3AD203B41FA5}">
                      <a16:colId xmlns:a16="http://schemas.microsoft.com/office/drawing/2014/main" val="20003"/>
                    </a:ext>
                  </a:extLst>
                </a:gridCol>
                <a:gridCol w="1371600">
                  <a:extLst>
                    <a:ext uri="{9D8B030D-6E8A-4147-A177-3AD203B41FA5}">
                      <a16:colId xmlns:a16="http://schemas.microsoft.com/office/drawing/2014/main" val="20004"/>
                    </a:ext>
                  </a:extLst>
                </a:gridCol>
              </a:tblGrid>
              <a:tr h="335234">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1" i="0" u="none" strike="noStrike" cap="none" normalizeH="0" baseline="0">
                          <a:ln>
                            <a:noFill/>
                          </a:ln>
                          <a:solidFill>
                            <a:schemeClr val="tx1"/>
                          </a:solidFill>
                          <a:effectLst/>
                          <a:latin typeface="Arial" charset="0"/>
                        </a:rPr>
                        <a:t>Sr.</a:t>
                      </a:r>
                    </a:p>
                  </a:txBody>
                  <a:tcPr marT="45714" marB="45714"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1" i="0" u="none" strike="noStrike" cap="none" normalizeH="0" baseline="0">
                          <a:ln>
                            <a:noFill/>
                          </a:ln>
                          <a:solidFill>
                            <a:schemeClr val="tx1"/>
                          </a:solidFill>
                          <a:effectLst/>
                          <a:latin typeface="Arial" charset="0"/>
                        </a:rPr>
                        <a:t>Description</a:t>
                      </a:r>
                    </a:p>
                  </a:txBody>
                  <a:tcPr marT="45714" marB="45714"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1" i="0" u="none" strike="noStrike" cap="none" normalizeH="0" baseline="0" dirty="0">
                          <a:ln>
                            <a:noFill/>
                          </a:ln>
                          <a:solidFill>
                            <a:schemeClr val="tx1"/>
                          </a:solidFill>
                          <a:effectLst/>
                          <a:latin typeface="Arial" charset="0"/>
                        </a:rPr>
                        <a:t>400kV</a:t>
                      </a:r>
                    </a:p>
                  </a:txBody>
                  <a:tcPr marT="45714" marB="45714"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1" i="0" u="none" strike="noStrike" cap="none" normalizeH="0" baseline="0">
                          <a:ln>
                            <a:noFill/>
                          </a:ln>
                          <a:solidFill>
                            <a:schemeClr val="tx1"/>
                          </a:solidFill>
                          <a:effectLst/>
                          <a:latin typeface="Arial" charset="0"/>
                        </a:rPr>
                        <a:t>220kV</a:t>
                      </a:r>
                    </a:p>
                  </a:txBody>
                  <a:tcPr marT="45714" marB="45714"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1" i="0" u="none" strike="noStrike" cap="none" normalizeH="0" baseline="0">
                          <a:ln>
                            <a:noFill/>
                          </a:ln>
                          <a:solidFill>
                            <a:schemeClr val="tx1"/>
                          </a:solidFill>
                          <a:effectLst/>
                          <a:latin typeface="Arial" charset="0"/>
                        </a:rPr>
                        <a:t>132kV</a:t>
                      </a:r>
                    </a:p>
                  </a:txBody>
                  <a:tcPr marT="45714" marB="45714"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11106">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a:ln>
                            <a:noFill/>
                          </a:ln>
                          <a:solidFill>
                            <a:schemeClr val="tx1"/>
                          </a:solidFill>
                          <a:effectLst/>
                          <a:latin typeface="Arial" charset="0"/>
                        </a:rPr>
                        <a:t>1.</a:t>
                      </a:r>
                    </a:p>
                  </a:txBody>
                  <a:tcPr marT="45714" marB="45714"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a:ln>
                            <a:noFill/>
                          </a:ln>
                          <a:solidFill>
                            <a:schemeClr val="tx1"/>
                          </a:solidFill>
                          <a:effectLst/>
                          <a:latin typeface="Arial" charset="0"/>
                        </a:rPr>
                        <a:t>Nominal system voltage</a:t>
                      </a:r>
                    </a:p>
                  </a:txBody>
                  <a:tcPr marT="45714" marB="45714"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dirty="0">
                          <a:ln>
                            <a:noFill/>
                          </a:ln>
                          <a:solidFill>
                            <a:schemeClr val="tx1"/>
                          </a:solidFill>
                          <a:effectLst/>
                          <a:latin typeface="Arial" charset="0"/>
                        </a:rPr>
                        <a:t>400kV</a:t>
                      </a:r>
                    </a:p>
                  </a:txBody>
                  <a:tcPr marT="45714" marB="45714"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a:ln>
                            <a:noFill/>
                          </a:ln>
                          <a:solidFill>
                            <a:schemeClr val="tx1"/>
                          </a:solidFill>
                          <a:effectLst/>
                          <a:latin typeface="Arial" charset="0"/>
                        </a:rPr>
                        <a:t>220kV</a:t>
                      </a:r>
                    </a:p>
                  </a:txBody>
                  <a:tcPr marT="45714" marB="45714"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a:ln>
                            <a:noFill/>
                          </a:ln>
                          <a:solidFill>
                            <a:schemeClr val="tx1"/>
                          </a:solidFill>
                          <a:effectLst/>
                          <a:latin typeface="Arial" charset="0"/>
                        </a:rPr>
                        <a:t>132kV</a:t>
                      </a:r>
                    </a:p>
                  </a:txBody>
                  <a:tcPr marT="45714" marB="45714"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12693">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a:ln>
                            <a:noFill/>
                          </a:ln>
                          <a:solidFill>
                            <a:schemeClr val="tx1"/>
                          </a:solidFill>
                          <a:effectLst/>
                          <a:latin typeface="Arial" charset="0"/>
                        </a:rPr>
                        <a:t>2.</a:t>
                      </a:r>
                    </a:p>
                  </a:txBody>
                  <a:tcPr marT="45714" marB="45714"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a:ln>
                            <a:noFill/>
                          </a:ln>
                          <a:solidFill>
                            <a:schemeClr val="tx1"/>
                          </a:solidFill>
                          <a:effectLst/>
                          <a:latin typeface="Arial" charset="0"/>
                        </a:rPr>
                        <a:t>Max. operating voltage</a:t>
                      </a:r>
                    </a:p>
                  </a:txBody>
                  <a:tcPr marT="45714" marB="45714"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dirty="0">
                          <a:ln>
                            <a:noFill/>
                          </a:ln>
                          <a:solidFill>
                            <a:schemeClr val="tx1"/>
                          </a:solidFill>
                          <a:effectLst/>
                          <a:latin typeface="Arial" charset="0"/>
                        </a:rPr>
                        <a:t>420kV</a:t>
                      </a:r>
                    </a:p>
                  </a:txBody>
                  <a:tcPr marT="45714" marB="45714"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a:ln>
                            <a:noFill/>
                          </a:ln>
                          <a:solidFill>
                            <a:schemeClr val="tx1"/>
                          </a:solidFill>
                          <a:effectLst/>
                          <a:latin typeface="Arial" charset="0"/>
                        </a:rPr>
                        <a:t>245kV</a:t>
                      </a:r>
                    </a:p>
                  </a:txBody>
                  <a:tcPr marT="45714" marB="45714"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a:ln>
                            <a:noFill/>
                          </a:ln>
                          <a:solidFill>
                            <a:schemeClr val="tx1"/>
                          </a:solidFill>
                          <a:effectLst/>
                          <a:latin typeface="Arial" charset="0"/>
                        </a:rPr>
                        <a:t>145kV</a:t>
                      </a:r>
                    </a:p>
                  </a:txBody>
                  <a:tcPr marT="45714" marB="45714"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11106">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a:ln>
                            <a:noFill/>
                          </a:ln>
                          <a:solidFill>
                            <a:schemeClr val="tx1"/>
                          </a:solidFill>
                          <a:effectLst/>
                          <a:latin typeface="Arial" charset="0"/>
                        </a:rPr>
                        <a:t>3.</a:t>
                      </a:r>
                    </a:p>
                  </a:txBody>
                  <a:tcPr marT="45714" marB="45714"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a:ln>
                            <a:noFill/>
                          </a:ln>
                          <a:solidFill>
                            <a:schemeClr val="tx1"/>
                          </a:solidFill>
                          <a:effectLst/>
                          <a:latin typeface="Arial" charset="0"/>
                        </a:rPr>
                        <a:t>Rated frequency</a:t>
                      </a:r>
                    </a:p>
                  </a:txBody>
                  <a:tcPr marT="45714" marB="45714"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dirty="0">
                          <a:ln>
                            <a:noFill/>
                          </a:ln>
                          <a:solidFill>
                            <a:schemeClr val="tx1"/>
                          </a:solidFill>
                          <a:effectLst/>
                          <a:latin typeface="Arial" charset="0"/>
                        </a:rPr>
                        <a:t>50Hz</a:t>
                      </a:r>
                    </a:p>
                  </a:txBody>
                  <a:tcPr marT="45714" marB="45714"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a:ln>
                            <a:noFill/>
                          </a:ln>
                          <a:solidFill>
                            <a:schemeClr val="tx1"/>
                          </a:solidFill>
                          <a:effectLst/>
                          <a:latin typeface="Arial" charset="0"/>
                        </a:rPr>
                        <a:t>50Hz</a:t>
                      </a:r>
                    </a:p>
                  </a:txBody>
                  <a:tcPr marT="45714" marB="45714"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a:ln>
                            <a:noFill/>
                          </a:ln>
                          <a:solidFill>
                            <a:schemeClr val="tx1"/>
                          </a:solidFill>
                          <a:effectLst/>
                          <a:latin typeface="Arial" charset="0"/>
                        </a:rPr>
                        <a:t>50Hz</a:t>
                      </a:r>
                    </a:p>
                  </a:txBody>
                  <a:tcPr marT="45714" marB="45714"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11106">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a:ln>
                            <a:noFill/>
                          </a:ln>
                          <a:solidFill>
                            <a:schemeClr val="tx1"/>
                          </a:solidFill>
                          <a:effectLst/>
                          <a:latin typeface="Arial" charset="0"/>
                        </a:rPr>
                        <a:t>4.</a:t>
                      </a:r>
                    </a:p>
                  </a:txBody>
                  <a:tcPr marT="45714" marB="45714"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a:ln>
                            <a:noFill/>
                          </a:ln>
                          <a:solidFill>
                            <a:schemeClr val="tx1"/>
                          </a:solidFill>
                          <a:effectLst/>
                          <a:latin typeface="Arial" charset="0"/>
                        </a:rPr>
                        <a:t>Number of phases</a:t>
                      </a:r>
                    </a:p>
                  </a:txBody>
                  <a:tcPr marT="45714" marB="45714"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dirty="0">
                          <a:ln>
                            <a:noFill/>
                          </a:ln>
                          <a:solidFill>
                            <a:schemeClr val="tx1"/>
                          </a:solidFill>
                          <a:effectLst/>
                          <a:latin typeface="Arial" charset="0"/>
                        </a:rPr>
                        <a:t>3</a:t>
                      </a:r>
                    </a:p>
                  </a:txBody>
                  <a:tcPr marT="45714" marB="45714"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a:ln>
                            <a:noFill/>
                          </a:ln>
                          <a:solidFill>
                            <a:schemeClr val="tx1"/>
                          </a:solidFill>
                          <a:effectLst/>
                          <a:latin typeface="Arial" charset="0"/>
                        </a:rPr>
                        <a:t>3</a:t>
                      </a:r>
                    </a:p>
                  </a:txBody>
                  <a:tcPr marT="45714" marB="45714"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a:ln>
                            <a:noFill/>
                          </a:ln>
                          <a:solidFill>
                            <a:schemeClr val="tx1"/>
                          </a:solidFill>
                          <a:effectLst/>
                          <a:latin typeface="Arial" charset="0"/>
                        </a:rPr>
                        <a:t>3</a:t>
                      </a:r>
                    </a:p>
                  </a:txBody>
                  <a:tcPr marT="45714" marB="45714"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579040">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a:ln>
                            <a:noFill/>
                          </a:ln>
                          <a:solidFill>
                            <a:schemeClr val="tx1"/>
                          </a:solidFill>
                          <a:effectLst/>
                          <a:latin typeface="Arial" charset="0"/>
                        </a:rPr>
                        <a:t>5.</a:t>
                      </a:r>
                    </a:p>
                  </a:txBody>
                  <a:tcPr marT="45714" marB="45714"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a:ln>
                            <a:noFill/>
                          </a:ln>
                          <a:solidFill>
                            <a:schemeClr val="tx1"/>
                          </a:solidFill>
                          <a:effectLst/>
                          <a:latin typeface="Arial" charset="0"/>
                        </a:rPr>
                        <a:t>System neutral earthing</a:t>
                      </a:r>
                    </a:p>
                  </a:txBody>
                  <a:tcPr marT="45714" marB="45714"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dirty="0">
                          <a:ln>
                            <a:noFill/>
                          </a:ln>
                          <a:solidFill>
                            <a:schemeClr val="tx1"/>
                          </a:solidFill>
                          <a:effectLst/>
                          <a:latin typeface="Arial" charset="0"/>
                        </a:rPr>
                        <a:t>Effectively earthed</a:t>
                      </a:r>
                    </a:p>
                  </a:txBody>
                  <a:tcPr marT="45714" marB="45714"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dirty="0">
                          <a:ln>
                            <a:noFill/>
                          </a:ln>
                          <a:solidFill>
                            <a:schemeClr val="tx1"/>
                          </a:solidFill>
                          <a:effectLst/>
                          <a:latin typeface="Arial" charset="0"/>
                        </a:rPr>
                        <a:t>Effectively earthed</a:t>
                      </a:r>
                    </a:p>
                  </a:txBody>
                  <a:tcPr marT="45714" marB="45714"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a:ln>
                            <a:noFill/>
                          </a:ln>
                          <a:solidFill>
                            <a:schemeClr val="tx1"/>
                          </a:solidFill>
                          <a:effectLst/>
                          <a:latin typeface="Arial" charset="0"/>
                        </a:rPr>
                        <a:t>Effectively earthed</a:t>
                      </a:r>
                    </a:p>
                  </a:txBody>
                  <a:tcPr marT="45714" marB="45714"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11106">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a:ln>
                            <a:noFill/>
                          </a:ln>
                          <a:solidFill>
                            <a:schemeClr val="tx1"/>
                          </a:solidFill>
                          <a:effectLst/>
                          <a:latin typeface="Arial" charset="0"/>
                        </a:rPr>
                        <a:t>6.</a:t>
                      </a:r>
                    </a:p>
                  </a:txBody>
                  <a:tcPr marT="45714" marB="45714"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a:ln>
                            <a:noFill/>
                          </a:ln>
                          <a:solidFill>
                            <a:schemeClr val="tx1"/>
                          </a:solidFill>
                          <a:effectLst/>
                          <a:latin typeface="Arial" charset="0"/>
                        </a:rPr>
                        <a:t>Corona Extinction voltage </a:t>
                      </a:r>
                    </a:p>
                  </a:txBody>
                  <a:tcPr marT="45714" marB="45714"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a:ln>
                            <a:noFill/>
                          </a:ln>
                          <a:solidFill>
                            <a:schemeClr val="tx1"/>
                          </a:solidFill>
                          <a:effectLst/>
                          <a:latin typeface="Arial" charset="0"/>
                        </a:rPr>
                        <a:t>320kV</a:t>
                      </a:r>
                    </a:p>
                  </a:txBody>
                  <a:tcPr marT="45714" marB="45714"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dirty="0">
                          <a:ln>
                            <a:noFill/>
                          </a:ln>
                          <a:solidFill>
                            <a:schemeClr val="tx1"/>
                          </a:solidFill>
                          <a:effectLst/>
                          <a:latin typeface="Arial" charset="0"/>
                        </a:rPr>
                        <a:t>156kV</a:t>
                      </a:r>
                    </a:p>
                  </a:txBody>
                  <a:tcPr marT="45714" marB="45714"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dirty="0">
                          <a:ln>
                            <a:noFill/>
                          </a:ln>
                          <a:solidFill>
                            <a:schemeClr val="tx1"/>
                          </a:solidFill>
                          <a:effectLst/>
                          <a:latin typeface="Arial" charset="0"/>
                        </a:rPr>
                        <a:t>NA</a:t>
                      </a:r>
                    </a:p>
                  </a:txBody>
                  <a:tcPr marT="45714" marB="45714"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412693">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a:ln>
                            <a:noFill/>
                          </a:ln>
                          <a:solidFill>
                            <a:schemeClr val="tx1"/>
                          </a:solidFill>
                          <a:effectLst/>
                          <a:latin typeface="Arial" charset="0"/>
                        </a:rPr>
                        <a:t>7.</a:t>
                      </a:r>
                    </a:p>
                  </a:txBody>
                  <a:tcPr marT="45714" marB="45714"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a:ln>
                            <a:noFill/>
                          </a:ln>
                          <a:solidFill>
                            <a:schemeClr val="tx1"/>
                          </a:solidFill>
                          <a:effectLst/>
                          <a:latin typeface="Arial" charset="0"/>
                        </a:rPr>
                        <a:t>Min. Creepage distance</a:t>
                      </a:r>
                    </a:p>
                  </a:txBody>
                  <a:tcPr marT="45714" marB="45714"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a:ln>
                            <a:noFill/>
                          </a:ln>
                          <a:solidFill>
                            <a:schemeClr val="tx1"/>
                          </a:solidFill>
                          <a:effectLst/>
                          <a:latin typeface="Arial" charset="0"/>
                        </a:rPr>
                        <a:t>25mm/kV</a:t>
                      </a:r>
                    </a:p>
                  </a:txBody>
                  <a:tcPr marT="45714" marB="45714"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dirty="0">
                          <a:ln>
                            <a:noFill/>
                          </a:ln>
                          <a:solidFill>
                            <a:schemeClr val="tx1"/>
                          </a:solidFill>
                          <a:effectLst/>
                          <a:latin typeface="Arial" charset="0"/>
                        </a:rPr>
                        <a:t>25mm/kV</a:t>
                      </a:r>
                    </a:p>
                  </a:txBody>
                  <a:tcPr marT="45714" marB="45714"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a:ln>
                            <a:noFill/>
                          </a:ln>
                          <a:solidFill>
                            <a:schemeClr val="tx1"/>
                          </a:solidFill>
                          <a:effectLst/>
                          <a:latin typeface="Arial" charset="0"/>
                        </a:rPr>
                        <a:t>25mm/kV</a:t>
                      </a:r>
                    </a:p>
                  </a:txBody>
                  <a:tcPr marT="45714" marB="45714"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411106">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a:ln>
                            <a:noFill/>
                          </a:ln>
                          <a:solidFill>
                            <a:schemeClr val="tx1"/>
                          </a:solidFill>
                          <a:effectLst/>
                          <a:latin typeface="Arial" charset="0"/>
                        </a:rPr>
                        <a:t>8.</a:t>
                      </a:r>
                    </a:p>
                  </a:txBody>
                  <a:tcPr marT="45714" marB="45714"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dirty="0">
                          <a:ln>
                            <a:noFill/>
                          </a:ln>
                          <a:solidFill>
                            <a:schemeClr val="tx1"/>
                          </a:solidFill>
                          <a:effectLst/>
                          <a:latin typeface="Arial" charset="0"/>
                        </a:rPr>
                        <a:t>Rated short </a:t>
                      </a:r>
                      <a:r>
                        <a:rPr kumimoji="0" lang="en-US" sz="1600" b="0" i="0" u="none" strike="noStrike" cap="none" normalizeH="0" baseline="0" dirty="0" err="1">
                          <a:ln>
                            <a:noFill/>
                          </a:ln>
                          <a:solidFill>
                            <a:schemeClr val="tx1"/>
                          </a:solidFill>
                          <a:effectLst/>
                          <a:latin typeface="Arial" charset="0"/>
                        </a:rPr>
                        <a:t>ckt</a:t>
                      </a:r>
                      <a:r>
                        <a:rPr kumimoji="0" lang="en-US" sz="1600" b="0" i="0" u="none" strike="noStrike" cap="none" normalizeH="0" baseline="0" dirty="0">
                          <a:ln>
                            <a:noFill/>
                          </a:ln>
                          <a:solidFill>
                            <a:schemeClr val="tx1"/>
                          </a:solidFill>
                          <a:effectLst/>
                          <a:latin typeface="Arial" charset="0"/>
                        </a:rPr>
                        <a:t>. Current for 1 sec.</a:t>
                      </a:r>
                    </a:p>
                  </a:txBody>
                  <a:tcPr marT="45714" marB="45714"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dirty="0">
                          <a:ln>
                            <a:noFill/>
                          </a:ln>
                          <a:solidFill>
                            <a:schemeClr val="tx1"/>
                          </a:solidFill>
                          <a:effectLst/>
                          <a:latin typeface="Arial" charset="0"/>
                        </a:rPr>
                        <a:t>63kA</a:t>
                      </a:r>
                    </a:p>
                  </a:txBody>
                  <a:tcPr marT="45714" marB="45714"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dirty="0">
                          <a:ln>
                            <a:noFill/>
                          </a:ln>
                          <a:solidFill>
                            <a:schemeClr val="tx1"/>
                          </a:solidFill>
                          <a:effectLst/>
                          <a:latin typeface="Arial" charset="0"/>
                        </a:rPr>
                        <a:t>50kA</a:t>
                      </a:r>
                    </a:p>
                  </a:txBody>
                  <a:tcPr marT="45714" marB="45714"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dirty="0">
                          <a:ln>
                            <a:noFill/>
                          </a:ln>
                          <a:solidFill>
                            <a:schemeClr val="tx1"/>
                          </a:solidFill>
                          <a:effectLst/>
                          <a:latin typeface="Arial" charset="0"/>
                        </a:rPr>
                        <a:t>40kA</a:t>
                      </a:r>
                    </a:p>
                  </a:txBody>
                  <a:tcPr marT="45714" marB="45714"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822846">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a:ln>
                            <a:noFill/>
                          </a:ln>
                          <a:solidFill>
                            <a:schemeClr val="tx1"/>
                          </a:solidFill>
                          <a:effectLst/>
                          <a:latin typeface="Arial" charset="0"/>
                        </a:rPr>
                        <a:t>10.</a:t>
                      </a:r>
                    </a:p>
                  </a:txBody>
                  <a:tcPr marT="45714" marB="45714"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a:ln>
                            <a:noFill/>
                          </a:ln>
                          <a:solidFill>
                            <a:schemeClr val="tx1"/>
                          </a:solidFill>
                          <a:effectLst/>
                          <a:latin typeface="Arial" charset="0"/>
                        </a:rPr>
                        <a:t>Radio interference voltage for freq. bet. 0.5 MHz and 2 MHz (for phase to earth voltage)</a:t>
                      </a:r>
                    </a:p>
                  </a:txBody>
                  <a:tcPr marT="45714" marB="45714"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a:ln>
                            <a:noFill/>
                          </a:ln>
                          <a:solidFill>
                            <a:schemeClr val="tx1"/>
                          </a:solidFill>
                          <a:effectLst/>
                          <a:latin typeface="Arial" charset="0"/>
                        </a:rPr>
                        <a:t>1000 </a:t>
                      </a:r>
                      <a:r>
                        <a:rPr kumimoji="0" lang="en-US" sz="1600" b="0" i="0" u="none" strike="noStrike" cap="none" normalizeH="0" baseline="0">
                          <a:ln>
                            <a:noFill/>
                          </a:ln>
                          <a:solidFill>
                            <a:schemeClr val="tx1"/>
                          </a:solidFill>
                          <a:effectLst/>
                          <a:latin typeface="Symbol" pitchFamily="18" charset="2"/>
                        </a:rPr>
                        <a:t>m</a:t>
                      </a:r>
                      <a:r>
                        <a:rPr kumimoji="0" lang="en-US" sz="1600" b="0" i="0" u="none" strike="noStrike" cap="none" normalizeH="0" baseline="0">
                          <a:ln>
                            <a:noFill/>
                          </a:ln>
                          <a:solidFill>
                            <a:schemeClr val="tx1"/>
                          </a:solidFill>
                          <a:effectLst/>
                          <a:latin typeface="Arial" charset="0"/>
                        </a:rPr>
                        <a:t>V</a:t>
                      </a:r>
                    </a:p>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a:ln>
                            <a:noFill/>
                          </a:ln>
                          <a:solidFill>
                            <a:schemeClr val="tx1"/>
                          </a:solidFill>
                          <a:effectLst/>
                          <a:latin typeface="Arial" charset="0"/>
                        </a:rPr>
                        <a:t>(320kV)</a:t>
                      </a:r>
                    </a:p>
                  </a:txBody>
                  <a:tcPr marT="45714" marB="45714"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a:ln>
                            <a:noFill/>
                          </a:ln>
                          <a:solidFill>
                            <a:schemeClr val="tx1"/>
                          </a:solidFill>
                          <a:effectLst/>
                          <a:latin typeface="Arial" charset="0"/>
                        </a:rPr>
                        <a:t>1000 </a:t>
                      </a:r>
                      <a:r>
                        <a:rPr kumimoji="0" lang="en-US" sz="1600" b="0" i="0" u="none" strike="noStrike" cap="none" normalizeH="0" baseline="0">
                          <a:ln>
                            <a:noFill/>
                          </a:ln>
                          <a:solidFill>
                            <a:schemeClr val="tx1"/>
                          </a:solidFill>
                          <a:effectLst/>
                          <a:latin typeface="Symbol" pitchFamily="18" charset="2"/>
                        </a:rPr>
                        <a:t>m</a:t>
                      </a:r>
                      <a:r>
                        <a:rPr kumimoji="0" lang="en-US" sz="1600" b="0" i="0" u="none" strike="noStrike" cap="none" normalizeH="0" baseline="0">
                          <a:ln>
                            <a:noFill/>
                          </a:ln>
                          <a:solidFill>
                            <a:schemeClr val="tx1"/>
                          </a:solidFill>
                          <a:effectLst/>
                          <a:latin typeface="Arial" charset="0"/>
                        </a:rPr>
                        <a:t>V</a:t>
                      </a:r>
                    </a:p>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a:ln>
                            <a:noFill/>
                          </a:ln>
                          <a:solidFill>
                            <a:schemeClr val="tx1"/>
                          </a:solidFill>
                          <a:effectLst/>
                          <a:latin typeface="Arial" charset="0"/>
                        </a:rPr>
                        <a:t>(156kV)</a:t>
                      </a:r>
                    </a:p>
                  </a:txBody>
                  <a:tcPr marT="45714" marB="45714"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dirty="0">
                          <a:ln>
                            <a:noFill/>
                          </a:ln>
                          <a:solidFill>
                            <a:schemeClr val="tx1"/>
                          </a:solidFill>
                          <a:effectLst/>
                          <a:latin typeface="Arial" charset="0"/>
                        </a:rPr>
                        <a:t>NA</a:t>
                      </a:r>
                    </a:p>
                  </a:txBody>
                  <a:tcPr marT="45714" marB="45714"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1026">
            <a:extLst>
              <a:ext uri="{FF2B5EF4-FFF2-40B4-BE49-F238E27FC236}">
                <a16:creationId xmlns:a16="http://schemas.microsoft.com/office/drawing/2014/main" id="{9ED4174B-7FF3-11C5-3F6C-A84D5BA38562}"/>
              </a:ext>
            </a:extLst>
          </p:cNvPr>
          <p:cNvSpPr>
            <a:spLocks noGrp="1" noChangeArrowheads="1"/>
          </p:cNvSpPr>
          <p:nvPr>
            <p:ph type="title"/>
          </p:nvPr>
        </p:nvSpPr>
        <p:spPr/>
        <p:txBody>
          <a:bodyPr/>
          <a:lstStyle/>
          <a:p>
            <a:pPr eaLnBrk="1" hangingPunct="1"/>
            <a:r>
              <a:rPr lang="en-US" altLang="en-US" sz="3400"/>
              <a:t>Double Busbar with Double breaker</a:t>
            </a:r>
          </a:p>
        </p:txBody>
      </p:sp>
      <p:pic>
        <p:nvPicPr>
          <p:cNvPr id="35843" name="Picture 1028" descr="Double Bus with Two CB">
            <a:extLst>
              <a:ext uri="{FF2B5EF4-FFF2-40B4-BE49-F238E27FC236}">
                <a16:creationId xmlns:a16="http://schemas.microsoft.com/office/drawing/2014/main" id="{052EB69D-C473-57DA-6704-B1012BAF0134}"/>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a:xfrm>
            <a:off x="1649580" y="2249488"/>
            <a:ext cx="5841665" cy="3541712"/>
          </a:xfrm>
          <a:noFill/>
        </p:spPr>
      </p:pic>
    </p:spTree>
  </p:cSld>
  <p:clrMapOvr>
    <a:masterClrMapping/>
  </p:clrMapOvr>
  <p:transition spd="med">
    <p:wipe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1026">
            <a:extLst>
              <a:ext uri="{FF2B5EF4-FFF2-40B4-BE49-F238E27FC236}">
                <a16:creationId xmlns:a16="http://schemas.microsoft.com/office/drawing/2014/main" id="{C7189A51-48B1-FCEC-1256-F9E6E6412701}"/>
              </a:ext>
            </a:extLst>
          </p:cNvPr>
          <p:cNvSpPr>
            <a:spLocks noGrp="1" noChangeArrowheads="1"/>
          </p:cNvSpPr>
          <p:nvPr>
            <p:ph type="title"/>
          </p:nvPr>
        </p:nvSpPr>
        <p:spPr/>
        <p:txBody>
          <a:bodyPr/>
          <a:lstStyle/>
          <a:p>
            <a:pPr eaLnBrk="1" hangingPunct="1"/>
            <a:r>
              <a:rPr lang="en-US" altLang="en-US" sz="3400"/>
              <a:t>Double main &amp; transfer</a:t>
            </a:r>
          </a:p>
        </p:txBody>
      </p:sp>
      <p:pic>
        <p:nvPicPr>
          <p:cNvPr id="36867" name="Picture 1028" descr="Double Main &amp; Transfer">
            <a:extLst>
              <a:ext uri="{FF2B5EF4-FFF2-40B4-BE49-F238E27FC236}">
                <a16:creationId xmlns:a16="http://schemas.microsoft.com/office/drawing/2014/main" id="{6473A516-C91A-BE9A-3FA5-FE97E7A01641}"/>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20718" t="24138" r="36406" b="22414"/>
          <a:stretch>
            <a:fillRect/>
          </a:stretch>
        </p:blipFill>
        <p:spPr>
          <a:xfrm>
            <a:off x="914400" y="1705135"/>
            <a:ext cx="6019800" cy="4551363"/>
          </a:xfrm>
          <a:noFill/>
        </p:spPr>
      </p:pic>
    </p:spTree>
  </p:cSld>
  <p:clrMapOvr>
    <a:masterClrMapping/>
  </p:clrMapOvr>
  <p:transition spd="med">
    <p:wipe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026">
            <a:extLst>
              <a:ext uri="{FF2B5EF4-FFF2-40B4-BE49-F238E27FC236}">
                <a16:creationId xmlns:a16="http://schemas.microsoft.com/office/drawing/2014/main" id="{EB2D5D06-20CE-777D-F0DD-CE50EA91F2DB}"/>
              </a:ext>
            </a:extLst>
          </p:cNvPr>
          <p:cNvSpPr>
            <a:spLocks noGrp="1" noChangeArrowheads="1"/>
          </p:cNvSpPr>
          <p:nvPr>
            <p:ph type="title"/>
          </p:nvPr>
        </p:nvSpPr>
        <p:spPr/>
        <p:txBody>
          <a:bodyPr/>
          <a:lstStyle/>
          <a:p>
            <a:pPr eaLnBrk="1" hangingPunct="1"/>
            <a:r>
              <a:rPr lang="en-US" altLang="en-US" sz="3400"/>
              <a:t>One &amp; half breaker scheme</a:t>
            </a:r>
          </a:p>
        </p:txBody>
      </p:sp>
      <p:pic>
        <p:nvPicPr>
          <p:cNvPr id="37891" name="Picture 1028" descr="One &amp; Half CB">
            <a:extLst>
              <a:ext uri="{FF2B5EF4-FFF2-40B4-BE49-F238E27FC236}">
                <a16:creationId xmlns:a16="http://schemas.microsoft.com/office/drawing/2014/main" id="{12907BF8-83FB-E1B4-742F-9BAF4B5C1124}"/>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20718" t="18965" r="39543" b="25862"/>
          <a:stretch>
            <a:fillRect/>
          </a:stretch>
        </p:blipFill>
        <p:spPr>
          <a:xfrm>
            <a:off x="1143000" y="1676400"/>
            <a:ext cx="5562600" cy="4684713"/>
          </a:xfrm>
          <a:noFill/>
        </p:spPr>
      </p:pic>
    </p:spTree>
  </p:cSld>
  <p:clrMapOvr>
    <a:masterClrMapping/>
  </p:clrMapOvr>
  <p:transition spd="med">
    <p:wipe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a:extLst>
              <a:ext uri="{FF2B5EF4-FFF2-40B4-BE49-F238E27FC236}">
                <a16:creationId xmlns:a16="http://schemas.microsoft.com/office/drawing/2014/main" id="{9C456817-9526-36AB-B4B6-D1510754F57D}"/>
              </a:ext>
            </a:extLst>
          </p:cNvPr>
          <p:cNvSpPr>
            <a:spLocks noGrp="1" noChangeArrowheads="1"/>
          </p:cNvSpPr>
          <p:nvPr>
            <p:ph type="title"/>
          </p:nvPr>
        </p:nvSpPr>
        <p:spPr>
          <a:xfrm>
            <a:off x="1219200" y="301801"/>
            <a:ext cx="5367337" cy="914400"/>
          </a:xfrm>
        </p:spPr>
        <p:txBody>
          <a:bodyPr/>
          <a:lstStyle/>
          <a:p>
            <a:pPr eaLnBrk="1" hangingPunct="1"/>
            <a:r>
              <a:rPr lang="en-US" altLang="en-US" sz="3400" dirty="0"/>
              <a:t>Minimum Clearances</a:t>
            </a:r>
          </a:p>
        </p:txBody>
      </p:sp>
      <p:graphicFrame>
        <p:nvGraphicFramePr>
          <p:cNvPr id="27704" name="Group 56">
            <a:extLst>
              <a:ext uri="{FF2B5EF4-FFF2-40B4-BE49-F238E27FC236}">
                <a16:creationId xmlns:a16="http://schemas.microsoft.com/office/drawing/2014/main" id="{6A17A02F-685F-3A96-EB93-0E69202BA616}"/>
              </a:ext>
            </a:extLst>
          </p:cNvPr>
          <p:cNvGraphicFramePr>
            <a:graphicFrameLocks noGrp="1"/>
          </p:cNvGraphicFramePr>
          <p:nvPr>
            <p:ph type="tbl" idx="1"/>
            <p:extLst>
              <p:ext uri="{D42A27DB-BD31-4B8C-83A1-F6EECF244321}">
                <p14:modId xmlns:p14="http://schemas.microsoft.com/office/powerpoint/2010/main" val="1897494404"/>
              </p:ext>
            </p:extLst>
          </p:nvPr>
        </p:nvGraphicFramePr>
        <p:xfrm>
          <a:off x="838200" y="1524000"/>
          <a:ext cx="7464425" cy="4035601"/>
        </p:xfrm>
        <a:graphic>
          <a:graphicData uri="http://schemas.openxmlformats.org/drawingml/2006/table">
            <a:tbl>
              <a:tblPr/>
              <a:tblGrid>
                <a:gridCol w="2341845">
                  <a:extLst>
                    <a:ext uri="{9D8B030D-6E8A-4147-A177-3AD203B41FA5}">
                      <a16:colId xmlns:a16="http://schemas.microsoft.com/office/drawing/2014/main" val="20000"/>
                    </a:ext>
                  </a:extLst>
                </a:gridCol>
                <a:gridCol w="3732213">
                  <a:extLst>
                    <a:ext uri="{9D8B030D-6E8A-4147-A177-3AD203B41FA5}">
                      <a16:colId xmlns:a16="http://schemas.microsoft.com/office/drawing/2014/main" val="20001"/>
                    </a:ext>
                  </a:extLst>
                </a:gridCol>
                <a:gridCol w="1390367">
                  <a:extLst>
                    <a:ext uri="{9D8B030D-6E8A-4147-A177-3AD203B41FA5}">
                      <a16:colId xmlns:a16="http://schemas.microsoft.com/office/drawing/2014/main" val="20002"/>
                    </a:ext>
                  </a:extLst>
                </a:gridCol>
              </a:tblGrid>
              <a:tr h="424819">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IN" sz="1800" b="1" i="0" u="none" strike="noStrike" cap="none" normalizeH="0" baseline="0">
                        <a:ln>
                          <a:noFill/>
                        </a:ln>
                        <a:solidFill>
                          <a:schemeClr val="tx1"/>
                        </a:solidFill>
                        <a:effectLst/>
                        <a:latin typeface="Arial" charset="0"/>
                      </a:endParaRPr>
                    </a:p>
                  </a:txBody>
                  <a:tcPr marT="45715" marB="45715"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1" i="0" u="none" strike="noStrike" cap="none" normalizeH="0" baseline="0" dirty="0">
                          <a:ln>
                            <a:noFill/>
                          </a:ln>
                          <a:solidFill>
                            <a:schemeClr val="tx1"/>
                          </a:solidFill>
                          <a:effectLst/>
                          <a:latin typeface="Arial" charset="0"/>
                        </a:rPr>
                        <a:t>400kV</a:t>
                      </a:r>
                    </a:p>
                  </a:txBody>
                  <a:tcPr marT="45715" marB="45715"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1" i="0" u="none" strike="noStrike" cap="none" normalizeH="0" baseline="0">
                          <a:ln>
                            <a:noFill/>
                          </a:ln>
                          <a:solidFill>
                            <a:schemeClr val="tx1"/>
                          </a:solidFill>
                          <a:effectLst/>
                          <a:latin typeface="Arial" charset="0"/>
                        </a:rPr>
                        <a:t>220kV</a:t>
                      </a:r>
                    </a:p>
                  </a:txBody>
                  <a:tcPr marT="45715" marB="45715"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58735">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1. Phase to Earth</a:t>
                      </a:r>
                    </a:p>
                  </a:txBody>
                  <a:tcPr marT="45715" marB="45715"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dirty="0">
                          <a:ln>
                            <a:noFill/>
                          </a:ln>
                          <a:solidFill>
                            <a:schemeClr val="tx1"/>
                          </a:solidFill>
                          <a:effectLst/>
                          <a:latin typeface="Arial" charset="0"/>
                        </a:rPr>
                        <a:t>3500 mm</a:t>
                      </a:r>
                    </a:p>
                  </a:txBody>
                  <a:tcPr marT="45715" marB="45715"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2100 mm</a:t>
                      </a:r>
                    </a:p>
                  </a:txBody>
                  <a:tcPr marT="45715" marB="45715"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94964">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dirty="0">
                          <a:ln>
                            <a:noFill/>
                          </a:ln>
                          <a:solidFill>
                            <a:schemeClr val="tx1"/>
                          </a:solidFill>
                          <a:effectLst/>
                          <a:latin typeface="Arial" charset="0"/>
                        </a:rPr>
                        <a:t>2. Phase to phase</a:t>
                      </a:r>
                    </a:p>
                  </a:txBody>
                  <a:tcPr marT="45715" marB="45715"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dirty="0">
                          <a:ln>
                            <a:noFill/>
                          </a:ln>
                          <a:solidFill>
                            <a:schemeClr val="tx1"/>
                          </a:solidFill>
                          <a:effectLst/>
                          <a:latin typeface="Arial" charset="0"/>
                        </a:rPr>
                        <a:t>4200 mm</a:t>
                      </a:r>
                    </a:p>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dirty="0">
                          <a:ln>
                            <a:noFill/>
                          </a:ln>
                          <a:solidFill>
                            <a:schemeClr val="tx1"/>
                          </a:solidFill>
                          <a:effectLst/>
                          <a:latin typeface="Arial" charset="0"/>
                        </a:rPr>
                        <a:t>(Rod-conductor configuration)</a:t>
                      </a:r>
                    </a:p>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dirty="0">
                          <a:ln>
                            <a:noFill/>
                          </a:ln>
                          <a:solidFill>
                            <a:schemeClr val="tx1"/>
                          </a:solidFill>
                          <a:effectLst/>
                          <a:latin typeface="Arial" charset="0"/>
                        </a:rPr>
                        <a:t>4000 mm</a:t>
                      </a:r>
                    </a:p>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dirty="0">
                          <a:ln>
                            <a:noFill/>
                          </a:ln>
                          <a:solidFill>
                            <a:schemeClr val="tx1"/>
                          </a:solidFill>
                          <a:effectLst/>
                          <a:latin typeface="Arial" charset="0"/>
                        </a:rPr>
                        <a:t>(Conductor-conductor configuration)</a:t>
                      </a:r>
                    </a:p>
                  </a:txBody>
                  <a:tcPr marT="45715" marB="45715"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2100 mm</a:t>
                      </a:r>
                    </a:p>
                  </a:txBody>
                  <a:tcPr marT="45715" marB="45715"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57083">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dirty="0">
                          <a:ln>
                            <a:noFill/>
                          </a:ln>
                          <a:solidFill>
                            <a:schemeClr val="tx1"/>
                          </a:solidFill>
                          <a:effectLst/>
                          <a:latin typeface="Arial" charset="0"/>
                        </a:rPr>
                        <a:t>3. Sectional clearance</a:t>
                      </a:r>
                    </a:p>
                  </a:txBody>
                  <a:tcPr marT="45715" marB="45715"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dirty="0">
                          <a:ln>
                            <a:noFill/>
                          </a:ln>
                          <a:solidFill>
                            <a:schemeClr val="tx1"/>
                          </a:solidFill>
                          <a:effectLst/>
                          <a:latin typeface="Arial" charset="0"/>
                        </a:rPr>
                        <a:t>6400 mm</a:t>
                      </a:r>
                    </a:p>
                  </a:txBody>
                  <a:tcPr marT="45715" marB="45715"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dirty="0">
                          <a:ln>
                            <a:noFill/>
                          </a:ln>
                          <a:solidFill>
                            <a:schemeClr val="tx1"/>
                          </a:solidFill>
                          <a:effectLst/>
                          <a:latin typeface="Arial" charset="0"/>
                        </a:rPr>
                        <a:t>4300 mm</a:t>
                      </a:r>
                    </a:p>
                  </a:txBody>
                  <a:tcPr marT="45715" marB="45715"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6D4246-EBFD-76B5-FDD7-8A9E5B4BFDA5}"/>
              </a:ext>
            </a:extLst>
          </p:cNvPr>
          <p:cNvSpPr>
            <a:spLocks noGrp="1"/>
          </p:cNvSpPr>
          <p:nvPr>
            <p:ph type="title"/>
          </p:nvPr>
        </p:nvSpPr>
        <p:spPr>
          <a:xfrm>
            <a:off x="914400" y="152400"/>
            <a:ext cx="8015287" cy="838200"/>
          </a:xfrm>
        </p:spPr>
        <p:txBody>
          <a:bodyPr/>
          <a:lstStyle/>
          <a:p>
            <a:r>
              <a:rPr lang="en-US" dirty="0"/>
              <a:t>Ground &amp; Sectional Clearances</a:t>
            </a:r>
          </a:p>
        </p:txBody>
      </p:sp>
      <p:sp>
        <p:nvSpPr>
          <p:cNvPr id="4" name="TextBox 3">
            <a:extLst>
              <a:ext uri="{FF2B5EF4-FFF2-40B4-BE49-F238E27FC236}">
                <a16:creationId xmlns:a16="http://schemas.microsoft.com/office/drawing/2014/main" id="{A3A429AA-B606-1F23-CDCE-F509D1EA16F1}"/>
              </a:ext>
            </a:extLst>
          </p:cNvPr>
          <p:cNvSpPr txBox="1"/>
          <p:nvPr/>
        </p:nvSpPr>
        <p:spPr>
          <a:xfrm>
            <a:off x="564356" y="990600"/>
            <a:ext cx="8015287" cy="2554545"/>
          </a:xfrm>
          <a:prstGeom prst="rect">
            <a:avLst/>
          </a:prstGeom>
          <a:noFill/>
        </p:spPr>
        <p:txBody>
          <a:bodyPr wrap="square">
            <a:spAutoFit/>
          </a:bodyPr>
          <a:lstStyle/>
          <a:p>
            <a:r>
              <a:rPr lang="en-US" sz="2000" dirty="0"/>
              <a:t>As per clause 64, 2 (a) (</a:t>
            </a:r>
            <a:r>
              <a:rPr lang="en-US" sz="2000" dirty="0" err="1"/>
              <a:t>i</a:t>
            </a:r>
            <a:r>
              <a:rPr lang="en-US" sz="2000" dirty="0"/>
              <a:t>) of Indian Electricity Rules,</a:t>
            </a:r>
          </a:p>
          <a:p>
            <a:r>
              <a:rPr lang="en-US" sz="2000" dirty="0"/>
              <a:t>(</a:t>
            </a:r>
            <a:r>
              <a:rPr lang="en-US" sz="2000" dirty="0" err="1"/>
              <a:t>i</a:t>
            </a:r>
            <a:r>
              <a:rPr lang="en-US" sz="2000" dirty="0"/>
              <a:t>) Clearances shall be provided for electrical apparatus so that sufficient space is available for easy operation and maintenance without any hazard to the operating and maintenance personnel working near the equipment and for ensuring adequate ventilation.</a:t>
            </a:r>
          </a:p>
          <a:p>
            <a:r>
              <a:rPr lang="en-US" sz="2000" dirty="0"/>
              <a:t>(ii) The following minimum clearances shall be maintained for bare conductors or live parts of any apparatus in out-door substations, excluding overhead lines, of HV and EHV installations</a:t>
            </a:r>
          </a:p>
        </p:txBody>
      </p:sp>
      <p:graphicFrame>
        <p:nvGraphicFramePr>
          <p:cNvPr id="5" name="Table 5">
            <a:extLst>
              <a:ext uri="{FF2B5EF4-FFF2-40B4-BE49-F238E27FC236}">
                <a16:creationId xmlns:a16="http://schemas.microsoft.com/office/drawing/2014/main" id="{21CC062A-7A55-C279-05B6-269BA96D07F0}"/>
              </a:ext>
            </a:extLst>
          </p:cNvPr>
          <p:cNvGraphicFramePr>
            <a:graphicFrameLocks noGrp="1"/>
          </p:cNvGraphicFramePr>
          <p:nvPr>
            <p:extLst>
              <p:ext uri="{D42A27DB-BD31-4B8C-83A1-F6EECF244321}">
                <p14:modId xmlns:p14="http://schemas.microsoft.com/office/powerpoint/2010/main" val="2470829749"/>
              </p:ext>
            </p:extLst>
          </p:nvPr>
        </p:nvGraphicFramePr>
        <p:xfrm>
          <a:off x="1143000" y="3545145"/>
          <a:ext cx="6858000" cy="3017520"/>
        </p:xfrm>
        <a:graphic>
          <a:graphicData uri="http://schemas.openxmlformats.org/drawingml/2006/table">
            <a:tbl>
              <a:tblPr firstRow="1" bandRow="1">
                <a:tableStyleId>{5C22544A-7EE6-4342-B048-85BDC9FD1C3A}</a:tableStyleId>
              </a:tblPr>
              <a:tblGrid>
                <a:gridCol w="2286000">
                  <a:extLst>
                    <a:ext uri="{9D8B030D-6E8A-4147-A177-3AD203B41FA5}">
                      <a16:colId xmlns:a16="http://schemas.microsoft.com/office/drawing/2014/main" val="2812692239"/>
                    </a:ext>
                  </a:extLst>
                </a:gridCol>
                <a:gridCol w="2286000">
                  <a:extLst>
                    <a:ext uri="{9D8B030D-6E8A-4147-A177-3AD203B41FA5}">
                      <a16:colId xmlns:a16="http://schemas.microsoft.com/office/drawing/2014/main" val="352769970"/>
                    </a:ext>
                  </a:extLst>
                </a:gridCol>
                <a:gridCol w="2286000">
                  <a:extLst>
                    <a:ext uri="{9D8B030D-6E8A-4147-A177-3AD203B41FA5}">
                      <a16:colId xmlns:a16="http://schemas.microsoft.com/office/drawing/2014/main" val="2818590893"/>
                    </a:ext>
                  </a:extLst>
                </a:gridCol>
              </a:tblGrid>
              <a:tr h="679295">
                <a:tc>
                  <a:txBody>
                    <a:bodyPr/>
                    <a:lstStyle/>
                    <a:p>
                      <a:pPr algn="ctr"/>
                      <a:r>
                        <a:rPr lang="en-US" sz="2400" dirty="0"/>
                        <a:t>Voltage Class</a:t>
                      </a:r>
                    </a:p>
                    <a:p>
                      <a:pPr algn="ctr"/>
                      <a:r>
                        <a:rPr lang="en-US" sz="2400" dirty="0"/>
                        <a:t> (in KV)</a:t>
                      </a:r>
                    </a:p>
                  </a:txBody>
                  <a:tcPr/>
                </a:tc>
                <a:tc>
                  <a:txBody>
                    <a:bodyPr/>
                    <a:lstStyle/>
                    <a:p>
                      <a:pPr algn="ctr"/>
                      <a:r>
                        <a:rPr lang="en-US" sz="2400" dirty="0"/>
                        <a:t>Ground Clearance (</a:t>
                      </a:r>
                      <a:r>
                        <a:rPr lang="en-US" sz="2400" dirty="0" err="1"/>
                        <a:t>mtrs</a:t>
                      </a:r>
                      <a:r>
                        <a:rPr lang="en-US" sz="2400" dirty="0"/>
                        <a:t>)</a:t>
                      </a:r>
                    </a:p>
                  </a:txBody>
                  <a:tcPr/>
                </a:tc>
                <a:tc>
                  <a:txBody>
                    <a:bodyPr/>
                    <a:lstStyle/>
                    <a:p>
                      <a:pPr algn="ctr"/>
                      <a:r>
                        <a:rPr lang="en-US" sz="2400" dirty="0"/>
                        <a:t>Sectional Clearance (</a:t>
                      </a:r>
                      <a:r>
                        <a:rPr lang="en-US" sz="2400" dirty="0" err="1"/>
                        <a:t>mtrs</a:t>
                      </a:r>
                      <a:r>
                        <a:rPr lang="en-US" sz="2400" dirty="0"/>
                        <a:t>)</a:t>
                      </a:r>
                    </a:p>
                  </a:txBody>
                  <a:tcPr/>
                </a:tc>
                <a:extLst>
                  <a:ext uri="{0D108BD9-81ED-4DB2-BD59-A6C34878D82A}">
                    <a16:rowId xmlns:a16="http://schemas.microsoft.com/office/drawing/2014/main" val="4141635983"/>
                  </a:ext>
                </a:extLst>
              </a:tr>
              <a:tr h="342612">
                <a:tc>
                  <a:txBody>
                    <a:bodyPr/>
                    <a:lstStyle/>
                    <a:p>
                      <a:pPr algn="ctr"/>
                      <a:r>
                        <a:rPr lang="en-US" sz="1800" dirty="0" err="1"/>
                        <a:t>Upto</a:t>
                      </a:r>
                      <a:r>
                        <a:rPr lang="en-US" sz="1800" dirty="0"/>
                        <a:t> 11kV</a:t>
                      </a:r>
                    </a:p>
                  </a:txBody>
                  <a:tcPr/>
                </a:tc>
                <a:tc>
                  <a:txBody>
                    <a:bodyPr/>
                    <a:lstStyle/>
                    <a:p>
                      <a:pPr algn="ctr"/>
                      <a:r>
                        <a:rPr lang="en-US" sz="1800" dirty="0"/>
                        <a:t>2.75</a:t>
                      </a:r>
                    </a:p>
                  </a:txBody>
                  <a:tcPr/>
                </a:tc>
                <a:tc>
                  <a:txBody>
                    <a:bodyPr/>
                    <a:lstStyle/>
                    <a:p>
                      <a:pPr algn="ctr"/>
                      <a:r>
                        <a:rPr lang="en-US" sz="1800" dirty="0"/>
                        <a:t>2.6</a:t>
                      </a:r>
                    </a:p>
                  </a:txBody>
                  <a:tcPr/>
                </a:tc>
                <a:extLst>
                  <a:ext uri="{0D108BD9-81ED-4DB2-BD59-A6C34878D82A}">
                    <a16:rowId xmlns:a16="http://schemas.microsoft.com/office/drawing/2014/main" val="3895300116"/>
                  </a:ext>
                </a:extLst>
              </a:tr>
              <a:tr h="342612">
                <a:tc>
                  <a:txBody>
                    <a:bodyPr/>
                    <a:lstStyle/>
                    <a:p>
                      <a:pPr algn="ctr"/>
                      <a:r>
                        <a:rPr lang="en-US" sz="1800" dirty="0" err="1"/>
                        <a:t>Upto</a:t>
                      </a:r>
                      <a:r>
                        <a:rPr lang="en-US" sz="1800" dirty="0"/>
                        <a:t> 33kV</a:t>
                      </a:r>
                    </a:p>
                  </a:txBody>
                  <a:tcPr/>
                </a:tc>
                <a:tc>
                  <a:txBody>
                    <a:bodyPr/>
                    <a:lstStyle/>
                    <a:p>
                      <a:pPr algn="ctr"/>
                      <a:r>
                        <a:rPr lang="en-US" sz="1800" dirty="0"/>
                        <a:t>3.7</a:t>
                      </a:r>
                    </a:p>
                  </a:txBody>
                  <a:tcPr/>
                </a:tc>
                <a:tc>
                  <a:txBody>
                    <a:bodyPr/>
                    <a:lstStyle/>
                    <a:p>
                      <a:pPr algn="ctr"/>
                      <a:r>
                        <a:rPr lang="en-US" sz="1800" dirty="0"/>
                        <a:t>2.8</a:t>
                      </a:r>
                    </a:p>
                  </a:txBody>
                  <a:tcPr/>
                </a:tc>
                <a:extLst>
                  <a:ext uri="{0D108BD9-81ED-4DB2-BD59-A6C34878D82A}">
                    <a16:rowId xmlns:a16="http://schemas.microsoft.com/office/drawing/2014/main" val="3590701491"/>
                  </a:ext>
                </a:extLst>
              </a:tr>
              <a:tr h="34261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err="1"/>
                        <a:t>Upto</a:t>
                      </a:r>
                      <a:r>
                        <a:rPr lang="en-US" sz="1800" dirty="0"/>
                        <a:t> 66kV</a:t>
                      </a:r>
                    </a:p>
                  </a:txBody>
                  <a:tcPr/>
                </a:tc>
                <a:tc>
                  <a:txBody>
                    <a:bodyPr/>
                    <a:lstStyle/>
                    <a:p>
                      <a:pPr algn="ctr"/>
                      <a:r>
                        <a:rPr lang="en-US" sz="1800" dirty="0"/>
                        <a:t>4.0</a:t>
                      </a:r>
                    </a:p>
                  </a:txBody>
                  <a:tcPr/>
                </a:tc>
                <a:tc>
                  <a:txBody>
                    <a:bodyPr/>
                    <a:lstStyle/>
                    <a:p>
                      <a:pPr algn="ctr"/>
                      <a:r>
                        <a:rPr lang="en-US" sz="1800" dirty="0"/>
                        <a:t>3.0</a:t>
                      </a:r>
                    </a:p>
                  </a:txBody>
                  <a:tcPr/>
                </a:tc>
                <a:extLst>
                  <a:ext uri="{0D108BD9-81ED-4DB2-BD59-A6C34878D82A}">
                    <a16:rowId xmlns:a16="http://schemas.microsoft.com/office/drawing/2014/main" val="2064058907"/>
                  </a:ext>
                </a:extLst>
              </a:tr>
              <a:tr h="342612">
                <a:tc>
                  <a:txBody>
                    <a:bodyPr/>
                    <a:lstStyle/>
                    <a:p>
                      <a:pPr algn="ctr"/>
                      <a:r>
                        <a:rPr lang="en-US" sz="1800" dirty="0" err="1"/>
                        <a:t>Upto</a:t>
                      </a:r>
                      <a:r>
                        <a:rPr lang="en-US" sz="1800" dirty="0"/>
                        <a:t> 132kV</a:t>
                      </a:r>
                    </a:p>
                  </a:txBody>
                  <a:tcPr/>
                </a:tc>
                <a:tc>
                  <a:txBody>
                    <a:bodyPr/>
                    <a:lstStyle/>
                    <a:p>
                      <a:pPr algn="ctr"/>
                      <a:r>
                        <a:rPr lang="en-US" sz="1800" dirty="0"/>
                        <a:t>4.6</a:t>
                      </a:r>
                    </a:p>
                  </a:txBody>
                  <a:tcPr/>
                </a:tc>
                <a:tc>
                  <a:txBody>
                    <a:bodyPr/>
                    <a:lstStyle/>
                    <a:p>
                      <a:pPr algn="ctr"/>
                      <a:r>
                        <a:rPr lang="en-US" sz="1800" dirty="0"/>
                        <a:t>3.5</a:t>
                      </a:r>
                    </a:p>
                  </a:txBody>
                  <a:tcPr/>
                </a:tc>
                <a:extLst>
                  <a:ext uri="{0D108BD9-81ED-4DB2-BD59-A6C34878D82A}">
                    <a16:rowId xmlns:a16="http://schemas.microsoft.com/office/drawing/2014/main" val="663679554"/>
                  </a:ext>
                </a:extLst>
              </a:tr>
              <a:tr h="342612">
                <a:tc>
                  <a:txBody>
                    <a:bodyPr/>
                    <a:lstStyle/>
                    <a:p>
                      <a:pPr algn="ctr"/>
                      <a:r>
                        <a:rPr lang="en-US" sz="1800" dirty="0" err="1"/>
                        <a:t>Upto</a:t>
                      </a:r>
                      <a:r>
                        <a:rPr lang="en-US" sz="1800" dirty="0"/>
                        <a:t> 220kV</a:t>
                      </a:r>
                    </a:p>
                  </a:txBody>
                  <a:tcPr/>
                </a:tc>
                <a:tc>
                  <a:txBody>
                    <a:bodyPr/>
                    <a:lstStyle/>
                    <a:p>
                      <a:pPr algn="ctr"/>
                      <a:r>
                        <a:rPr lang="en-US" sz="1800" dirty="0"/>
                        <a:t>5.5</a:t>
                      </a:r>
                    </a:p>
                  </a:txBody>
                  <a:tcPr/>
                </a:tc>
                <a:tc>
                  <a:txBody>
                    <a:bodyPr/>
                    <a:lstStyle/>
                    <a:p>
                      <a:pPr algn="ctr"/>
                      <a:r>
                        <a:rPr lang="en-US" sz="1800" dirty="0"/>
                        <a:t>4.3</a:t>
                      </a:r>
                    </a:p>
                  </a:txBody>
                  <a:tcPr/>
                </a:tc>
                <a:extLst>
                  <a:ext uri="{0D108BD9-81ED-4DB2-BD59-A6C34878D82A}">
                    <a16:rowId xmlns:a16="http://schemas.microsoft.com/office/drawing/2014/main" val="1661173181"/>
                  </a:ext>
                </a:extLst>
              </a:tr>
              <a:tr h="34261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err="1"/>
                        <a:t>Upto</a:t>
                      </a:r>
                      <a:r>
                        <a:rPr lang="en-US" sz="1800" dirty="0"/>
                        <a:t> 400kV</a:t>
                      </a:r>
                    </a:p>
                  </a:txBody>
                  <a:tcPr/>
                </a:tc>
                <a:tc>
                  <a:txBody>
                    <a:bodyPr/>
                    <a:lstStyle/>
                    <a:p>
                      <a:pPr algn="ctr"/>
                      <a:r>
                        <a:rPr lang="en-US" sz="1800" dirty="0"/>
                        <a:t>8.0</a:t>
                      </a:r>
                    </a:p>
                  </a:txBody>
                  <a:tcPr/>
                </a:tc>
                <a:tc>
                  <a:txBody>
                    <a:bodyPr/>
                    <a:lstStyle/>
                    <a:p>
                      <a:pPr algn="ctr"/>
                      <a:r>
                        <a:rPr lang="en-US" sz="1800" dirty="0"/>
                        <a:t>6.5</a:t>
                      </a:r>
                    </a:p>
                  </a:txBody>
                  <a:tcPr/>
                </a:tc>
                <a:extLst>
                  <a:ext uri="{0D108BD9-81ED-4DB2-BD59-A6C34878D82A}">
                    <a16:rowId xmlns:a16="http://schemas.microsoft.com/office/drawing/2014/main" val="2534985507"/>
                  </a:ext>
                </a:extLst>
              </a:tr>
            </a:tbl>
          </a:graphicData>
        </a:graphic>
      </p:graphicFrame>
    </p:spTree>
    <p:extLst>
      <p:ext uri="{BB962C8B-B14F-4D97-AF65-F5344CB8AC3E}">
        <p14:creationId xmlns:p14="http://schemas.microsoft.com/office/powerpoint/2010/main" val="274310006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a:extLst>
              <a:ext uri="{FF2B5EF4-FFF2-40B4-BE49-F238E27FC236}">
                <a16:creationId xmlns:a16="http://schemas.microsoft.com/office/drawing/2014/main" id="{2E68CCF5-B13D-2C12-3714-CE9BBD9B0D88}"/>
              </a:ext>
            </a:extLst>
          </p:cNvPr>
          <p:cNvSpPr>
            <a:spLocks noGrp="1" noChangeArrowheads="1"/>
          </p:cNvSpPr>
          <p:nvPr>
            <p:ph type="title"/>
          </p:nvPr>
        </p:nvSpPr>
        <p:spPr/>
        <p:txBody>
          <a:bodyPr>
            <a:normAutofit/>
          </a:bodyPr>
          <a:lstStyle/>
          <a:p>
            <a:pPr algn="ctr" eaLnBrk="1" hangingPunct="1"/>
            <a:r>
              <a:rPr lang="en-US" altLang="en-US" sz="3100" dirty="0"/>
              <a:t>Insulation Level - Min. P-E, P-P Clearance</a:t>
            </a:r>
            <a:br>
              <a:rPr lang="en-US" altLang="en-US" sz="3100" dirty="0"/>
            </a:br>
            <a:r>
              <a:rPr lang="en-US" altLang="en-US" sz="1800" dirty="0"/>
              <a:t>(CIGRE SC 23)</a:t>
            </a:r>
            <a:endParaRPr lang="en-US" altLang="en-US" sz="3100" dirty="0"/>
          </a:p>
        </p:txBody>
      </p:sp>
      <p:graphicFrame>
        <p:nvGraphicFramePr>
          <p:cNvPr id="144440" name="Group 56">
            <a:extLst>
              <a:ext uri="{FF2B5EF4-FFF2-40B4-BE49-F238E27FC236}">
                <a16:creationId xmlns:a16="http://schemas.microsoft.com/office/drawing/2014/main" id="{0734AD86-3B1F-B973-A20C-61E87550EFE1}"/>
              </a:ext>
            </a:extLst>
          </p:cNvPr>
          <p:cNvGraphicFramePr>
            <a:graphicFrameLocks noGrp="1"/>
          </p:cNvGraphicFramePr>
          <p:nvPr>
            <p:ph type="tbl" idx="1"/>
          </p:nvPr>
        </p:nvGraphicFramePr>
        <p:xfrm>
          <a:off x="684213" y="1524000"/>
          <a:ext cx="7240587" cy="3810000"/>
        </p:xfrm>
        <a:graphic>
          <a:graphicData uri="http://schemas.openxmlformats.org/drawingml/2006/table">
            <a:tbl>
              <a:tblPr/>
              <a:tblGrid>
                <a:gridCol w="5659437">
                  <a:extLst>
                    <a:ext uri="{9D8B030D-6E8A-4147-A177-3AD203B41FA5}">
                      <a16:colId xmlns:a16="http://schemas.microsoft.com/office/drawing/2014/main" val="20000"/>
                    </a:ext>
                  </a:extLst>
                </a:gridCol>
                <a:gridCol w="1581150">
                  <a:extLst>
                    <a:ext uri="{9D8B030D-6E8A-4147-A177-3AD203B41FA5}">
                      <a16:colId xmlns:a16="http://schemas.microsoft.com/office/drawing/2014/main" val="20001"/>
                    </a:ext>
                  </a:extLst>
                </a:gridCol>
              </a:tblGrid>
              <a:tr h="1270000">
                <a:tc>
                  <a:txBody>
                    <a:bodyPr/>
                    <a:lstStyle/>
                    <a:p>
                      <a:pPr marL="577850" marR="0" lvl="0" indent="-57785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dirty="0">
                          <a:ln>
                            <a:noFill/>
                          </a:ln>
                          <a:solidFill>
                            <a:schemeClr val="tx1"/>
                          </a:solidFill>
                          <a:effectLst/>
                          <a:latin typeface="Arial" charset="0"/>
                        </a:rPr>
                        <a:t>Insulation Level (kV)</a:t>
                      </a:r>
                    </a:p>
                    <a:p>
                      <a:pPr marL="577850" marR="0" lvl="0" indent="-57785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dirty="0">
                          <a:ln>
                            <a:noFill/>
                          </a:ln>
                          <a:solidFill>
                            <a:schemeClr val="tx1"/>
                          </a:solidFill>
                          <a:effectLst/>
                          <a:latin typeface="Arial" charset="0"/>
                        </a:rPr>
                        <a:t>		- Rated Switching impulse withstand voltage</a:t>
                      </a:r>
                    </a:p>
                    <a:p>
                      <a:pPr marL="577850" marR="0" lvl="0" indent="-57785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dirty="0">
                          <a:ln>
                            <a:noFill/>
                          </a:ln>
                          <a:solidFill>
                            <a:schemeClr val="tx1"/>
                          </a:solidFill>
                          <a:effectLst/>
                          <a:latin typeface="Arial" charset="0"/>
                        </a:rPr>
                        <a:t>		- Rated lightning impulse withstand voltage</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1600" b="0" i="0" u="none" strike="noStrike" cap="none" normalizeH="0" baseline="0">
                        <a:ln>
                          <a:noFill/>
                        </a:ln>
                        <a:solidFill>
                          <a:schemeClr val="tx1"/>
                        </a:solidFill>
                        <a:effectLst/>
                        <a:latin typeface="Arial" charset="0"/>
                      </a:endParaRPr>
                    </a:p>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a:ln>
                            <a:noFill/>
                          </a:ln>
                          <a:solidFill>
                            <a:schemeClr val="tx1"/>
                          </a:solidFill>
                          <a:effectLst/>
                          <a:latin typeface="Arial" charset="0"/>
                        </a:rPr>
                        <a:t>1050</a:t>
                      </a:r>
                    </a:p>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a:ln>
                            <a:noFill/>
                          </a:ln>
                          <a:solidFill>
                            <a:schemeClr val="tx1"/>
                          </a:solidFill>
                          <a:effectLst/>
                          <a:latin typeface="Arial" charset="0"/>
                        </a:rPr>
                        <a:t>1425</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70000">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a:ln>
                            <a:noFill/>
                          </a:ln>
                          <a:solidFill>
                            <a:schemeClr val="tx1"/>
                          </a:solidFill>
                          <a:effectLst/>
                          <a:latin typeface="Arial" charset="0"/>
                        </a:rPr>
                        <a:t>Minimum Phase – Ground Air Clearance (mm)</a:t>
                      </a:r>
                    </a:p>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a:ln>
                            <a:noFill/>
                          </a:ln>
                          <a:solidFill>
                            <a:schemeClr val="tx1"/>
                          </a:solidFill>
                          <a:effectLst/>
                          <a:latin typeface="Arial" charset="0"/>
                        </a:rPr>
                        <a:t>	- Rod to Rod</a:t>
                      </a:r>
                    </a:p>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a:ln>
                            <a:noFill/>
                          </a:ln>
                          <a:solidFill>
                            <a:schemeClr val="tx1"/>
                          </a:solidFill>
                          <a:effectLst/>
                          <a:latin typeface="Arial" charset="0"/>
                        </a:rPr>
                        <a:t>	- Rod to structure	</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1600" b="0" i="0" u="none" strike="noStrike" cap="none" normalizeH="0" baseline="0">
                        <a:ln>
                          <a:noFill/>
                        </a:ln>
                        <a:solidFill>
                          <a:schemeClr val="tx1"/>
                        </a:solidFill>
                        <a:effectLst/>
                        <a:latin typeface="Arial" charset="0"/>
                      </a:endParaRPr>
                    </a:p>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a:ln>
                            <a:noFill/>
                          </a:ln>
                          <a:solidFill>
                            <a:schemeClr val="tx1"/>
                          </a:solidFill>
                          <a:effectLst/>
                          <a:latin typeface="Arial" charset="0"/>
                        </a:rPr>
                        <a:t>2600</a:t>
                      </a:r>
                    </a:p>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a:ln>
                            <a:noFill/>
                          </a:ln>
                          <a:solidFill>
                            <a:schemeClr val="tx1"/>
                          </a:solidFill>
                          <a:effectLst/>
                          <a:latin typeface="Arial" charset="0"/>
                        </a:rPr>
                        <a:t>3360</a:t>
                      </a:r>
                    </a:p>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a:ln>
                            <a:noFill/>
                          </a:ln>
                          <a:solidFill>
                            <a:schemeClr val="tx1"/>
                          </a:solidFill>
                          <a:effectLst/>
                          <a:latin typeface="Arial" charset="0"/>
                        </a:rPr>
                        <a:t>(3500)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70000">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a:ln>
                            <a:noFill/>
                          </a:ln>
                          <a:solidFill>
                            <a:schemeClr val="tx1"/>
                          </a:solidFill>
                          <a:effectLst/>
                          <a:latin typeface="Arial" charset="0"/>
                        </a:rPr>
                        <a:t>Minimum Phase – Phase Air Clearance (mm)</a:t>
                      </a:r>
                    </a:p>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a:ln>
                            <a:noFill/>
                          </a:ln>
                          <a:solidFill>
                            <a:schemeClr val="tx1"/>
                          </a:solidFill>
                          <a:effectLst/>
                          <a:latin typeface="Arial" charset="0"/>
                        </a:rPr>
                        <a:t>	- Ring to Ring</a:t>
                      </a:r>
                    </a:p>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a:ln>
                            <a:noFill/>
                          </a:ln>
                          <a:solidFill>
                            <a:schemeClr val="tx1"/>
                          </a:solidFill>
                          <a:effectLst/>
                          <a:latin typeface="Arial" charset="0"/>
                        </a:rPr>
                        <a:t>	- Rod to Rod	</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1600" b="0" i="0" u="none" strike="noStrike" cap="none" normalizeH="0" baseline="0" dirty="0">
                        <a:ln>
                          <a:noFill/>
                        </a:ln>
                        <a:solidFill>
                          <a:schemeClr val="tx1"/>
                        </a:solidFill>
                        <a:effectLst/>
                        <a:latin typeface="Arial" charset="0"/>
                      </a:endParaRPr>
                    </a:p>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dirty="0">
                          <a:ln>
                            <a:noFill/>
                          </a:ln>
                          <a:solidFill>
                            <a:schemeClr val="tx1"/>
                          </a:solidFill>
                          <a:effectLst/>
                          <a:latin typeface="Arial" charset="0"/>
                        </a:rPr>
                        <a:t>3400 (4000)</a:t>
                      </a:r>
                    </a:p>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dirty="0">
                          <a:ln>
                            <a:noFill/>
                          </a:ln>
                          <a:solidFill>
                            <a:schemeClr val="tx1"/>
                          </a:solidFill>
                          <a:effectLst/>
                          <a:latin typeface="Arial" charset="0"/>
                        </a:rPr>
                        <a:t>4200 (4200)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42001" name="AutoShape 54">
            <a:hlinkClick r:id="rId2" action="ppaction://hlinksldjump" highlightClick="1"/>
            <a:extLst>
              <a:ext uri="{FF2B5EF4-FFF2-40B4-BE49-F238E27FC236}">
                <a16:creationId xmlns:a16="http://schemas.microsoft.com/office/drawing/2014/main" id="{FF55BE86-DD5A-BA44-2B0C-EE1B096A07C5}"/>
              </a:ext>
            </a:extLst>
          </p:cNvPr>
          <p:cNvSpPr>
            <a:spLocks noChangeArrowheads="1"/>
          </p:cNvSpPr>
          <p:nvPr/>
        </p:nvSpPr>
        <p:spPr bwMode="auto">
          <a:xfrm>
            <a:off x="7924800" y="6324600"/>
            <a:ext cx="914400" cy="304800"/>
          </a:xfrm>
          <a:prstGeom prst="actionButtonBlank">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IN" alt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Clearance1">
            <a:extLst>
              <a:ext uri="{FF2B5EF4-FFF2-40B4-BE49-F238E27FC236}">
                <a16:creationId xmlns:a16="http://schemas.microsoft.com/office/drawing/2014/main" id="{698F63F7-BD47-B3F8-CAB3-446F00B32A3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1261" t="12044" r="24774" b="6204"/>
          <a:stretch>
            <a:fillRect/>
          </a:stretch>
        </p:blipFill>
        <p:spPr bwMode="auto">
          <a:xfrm>
            <a:off x="594852" y="762000"/>
            <a:ext cx="7863348"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a:extLst>
              <a:ext uri="{FF2B5EF4-FFF2-40B4-BE49-F238E27FC236}">
                <a16:creationId xmlns:a16="http://schemas.microsoft.com/office/drawing/2014/main" id="{1E851053-09FE-2CAD-FA7E-2C6F9B6578D6}"/>
              </a:ext>
            </a:extLst>
          </p:cNvPr>
          <p:cNvSpPr>
            <a:spLocks noGrp="1" noChangeArrowheads="1"/>
          </p:cNvSpPr>
          <p:nvPr>
            <p:ph type="title"/>
          </p:nvPr>
        </p:nvSpPr>
        <p:spPr>
          <a:xfrm>
            <a:off x="856061" y="381000"/>
            <a:ext cx="6611540" cy="1295400"/>
          </a:xfrm>
        </p:spPr>
        <p:txBody>
          <a:bodyPr/>
          <a:lstStyle/>
          <a:p>
            <a:pPr eaLnBrk="1" hangingPunct="1"/>
            <a:r>
              <a:rPr lang="en-US" altLang="en-US" sz="3400" dirty="0"/>
              <a:t>Clearances at High Altitude</a:t>
            </a:r>
          </a:p>
        </p:txBody>
      </p:sp>
      <p:sp>
        <p:nvSpPr>
          <p:cNvPr id="46083" name="Rectangle 3">
            <a:extLst>
              <a:ext uri="{FF2B5EF4-FFF2-40B4-BE49-F238E27FC236}">
                <a16:creationId xmlns:a16="http://schemas.microsoft.com/office/drawing/2014/main" id="{28EAE0CE-6B64-6B48-D172-844081153493}"/>
              </a:ext>
            </a:extLst>
          </p:cNvPr>
          <p:cNvSpPr>
            <a:spLocks noGrp="1" noChangeArrowheads="1"/>
          </p:cNvSpPr>
          <p:nvPr>
            <p:ph idx="1"/>
          </p:nvPr>
        </p:nvSpPr>
        <p:spPr>
          <a:xfrm>
            <a:off x="856060" y="1676400"/>
            <a:ext cx="7429499" cy="4114801"/>
          </a:xfrm>
          <a:noFill/>
        </p:spPr>
        <p:txBody>
          <a:bodyPr>
            <a:normAutofit/>
          </a:bodyPr>
          <a:lstStyle/>
          <a:p>
            <a:pPr eaLnBrk="1" hangingPunct="1">
              <a:lnSpc>
                <a:spcPct val="175000"/>
              </a:lnSpc>
            </a:pPr>
            <a:r>
              <a:rPr lang="en-US" altLang="en-US" sz="2400" dirty="0"/>
              <a:t>Normal clearances are valid for altitude </a:t>
            </a:r>
            <a:r>
              <a:rPr lang="en-US" altLang="en-US" sz="2400" dirty="0" err="1"/>
              <a:t>upto</a:t>
            </a:r>
            <a:r>
              <a:rPr lang="en-US" altLang="en-US" sz="2400" dirty="0"/>
              <a:t> 1000 </a:t>
            </a:r>
            <a:r>
              <a:rPr lang="en-US" altLang="en-US" sz="2400" dirty="0" err="1"/>
              <a:t>mtr</a:t>
            </a:r>
            <a:r>
              <a:rPr lang="en-US" altLang="en-US" sz="2400" dirty="0"/>
              <a:t> above MSL</a:t>
            </a:r>
          </a:p>
          <a:p>
            <a:pPr eaLnBrk="1" hangingPunct="1">
              <a:lnSpc>
                <a:spcPct val="175000"/>
              </a:lnSpc>
            </a:pPr>
            <a:r>
              <a:rPr lang="en-US" altLang="en-US" sz="2400" dirty="0"/>
              <a:t>At altitude &gt; 1000 </a:t>
            </a:r>
            <a:r>
              <a:rPr lang="en-US" altLang="en-US" sz="2400" dirty="0" err="1"/>
              <a:t>mtr</a:t>
            </a:r>
            <a:r>
              <a:rPr lang="en-US" altLang="en-US" sz="2400" dirty="0"/>
              <a:t> above MSL, reduction of dielectric strength of air</a:t>
            </a:r>
          </a:p>
          <a:p>
            <a:pPr eaLnBrk="1" hangingPunct="1">
              <a:lnSpc>
                <a:spcPct val="175000"/>
              </a:lnSpc>
            </a:pPr>
            <a:r>
              <a:rPr lang="en-US" altLang="en-US" sz="2400" dirty="0"/>
              <a:t>From 1000 </a:t>
            </a:r>
            <a:r>
              <a:rPr lang="en-US" altLang="en-US" sz="2400" dirty="0" err="1"/>
              <a:t>mtr</a:t>
            </a:r>
            <a:r>
              <a:rPr lang="en-US" altLang="en-US" sz="2400" dirty="0"/>
              <a:t> to 3000 </a:t>
            </a:r>
            <a:r>
              <a:rPr lang="en-US" altLang="en-US" sz="2400" dirty="0" err="1"/>
              <a:t>mtr</a:t>
            </a:r>
            <a:r>
              <a:rPr lang="en-US" altLang="en-US" sz="2400" dirty="0"/>
              <a:t> clearance to be increased by 1.25% per 100 </a:t>
            </a:r>
            <a:r>
              <a:rPr lang="en-US" altLang="en-US" sz="2400" dirty="0" err="1"/>
              <a:t>mtr</a:t>
            </a:r>
            <a:endParaRPr lang="en-US" altLang="en-US" sz="2400"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a:extLst>
              <a:ext uri="{FF2B5EF4-FFF2-40B4-BE49-F238E27FC236}">
                <a16:creationId xmlns:a16="http://schemas.microsoft.com/office/drawing/2014/main" id="{1EE3190A-2C22-0A1A-88B0-79B0098557E4}"/>
              </a:ext>
            </a:extLst>
          </p:cNvPr>
          <p:cNvSpPr>
            <a:spLocks noGrp="1" noChangeArrowheads="1"/>
          </p:cNvSpPr>
          <p:nvPr>
            <p:ph type="title"/>
          </p:nvPr>
        </p:nvSpPr>
        <p:spPr>
          <a:xfrm>
            <a:off x="1447801" y="304800"/>
            <a:ext cx="6477000" cy="914400"/>
          </a:xfrm>
        </p:spPr>
        <p:txBody>
          <a:bodyPr/>
          <a:lstStyle/>
          <a:p>
            <a:pPr eaLnBrk="1" hangingPunct="1"/>
            <a:r>
              <a:rPr lang="en-US" altLang="en-US" sz="3400" dirty="0"/>
              <a:t>Creepage Distance</a:t>
            </a:r>
          </a:p>
        </p:txBody>
      </p:sp>
      <p:graphicFrame>
        <p:nvGraphicFramePr>
          <p:cNvPr id="254979" name="Group 3">
            <a:extLst>
              <a:ext uri="{FF2B5EF4-FFF2-40B4-BE49-F238E27FC236}">
                <a16:creationId xmlns:a16="http://schemas.microsoft.com/office/drawing/2014/main" id="{8625A666-BA34-DEC0-624B-2EF6074281F2}"/>
              </a:ext>
            </a:extLst>
          </p:cNvPr>
          <p:cNvGraphicFramePr>
            <a:graphicFrameLocks noGrp="1"/>
          </p:cNvGraphicFramePr>
          <p:nvPr>
            <p:ph type="tbl" idx="1"/>
          </p:nvPr>
        </p:nvGraphicFramePr>
        <p:xfrm>
          <a:off x="1066800" y="1684338"/>
          <a:ext cx="7018338" cy="4259263"/>
        </p:xfrm>
        <a:graphic>
          <a:graphicData uri="http://schemas.openxmlformats.org/drawingml/2006/table">
            <a:tbl>
              <a:tblPr/>
              <a:tblGrid>
                <a:gridCol w="1828800">
                  <a:extLst>
                    <a:ext uri="{9D8B030D-6E8A-4147-A177-3AD203B41FA5}">
                      <a16:colId xmlns:a16="http://schemas.microsoft.com/office/drawing/2014/main" val="20000"/>
                    </a:ext>
                  </a:extLst>
                </a:gridCol>
                <a:gridCol w="3581400">
                  <a:extLst>
                    <a:ext uri="{9D8B030D-6E8A-4147-A177-3AD203B41FA5}">
                      <a16:colId xmlns:a16="http://schemas.microsoft.com/office/drawing/2014/main" val="20001"/>
                    </a:ext>
                  </a:extLst>
                </a:gridCol>
                <a:gridCol w="1608138">
                  <a:extLst>
                    <a:ext uri="{9D8B030D-6E8A-4147-A177-3AD203B41FA5}">
                      <a16:colId xmlns:a16="http://schemas.microsoft.com/office/drawing/2014/main" val="20002"/>
                    </a:ext>
                  </a:extLst>
                </a:gridCol>
              </a:tblGrid>
              <a:tr h="963613">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1" i="0" u="none" strike="noStrike" cap="none" normalizeH="0" baseline="0">
                          <a:ln>
                            <a:noFill/>
                          </a:ln>
                          <a:solidFill>
                            <a:schemeClr val="tx1"/>
                          </a:solidFill>
                          <a:effectLst/>
                          <a:latin typeface="Arial" charset="0"/>
                        </a:rPr>
                        <a:t>Degree of Contamination</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1" i="0" u="none" strike="noStrike" cap="none" normalizeH="0" baseline="0">
                          <a:ln>
                            <a:noFill/>
                          </a:ln>
                          <a:solidFill>
                            <a:schemeClr val="tx1"/>
                          </a:solidFill>
                          <a:effectLst/>
                          <a:latin typeface="Arial" charset="0"/>
                        </a:rPr>
                        <a:t>Examples</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1" i="0" u="none" strike="noStrike" cap="none" normalizeH="0" baseline="0">
                          <a:ln>
                            <a:noFill/>
                          </a:ln>
                          <a:solidFill>
                            <a:schemeClr val="tx1"/>
                          </a:solidFill>
                          <a:effectLst/>
                          <a:latin typeface="Arial" charset="0"/>
                        </a:rPr>
                        <a:t>Min. creepage dist. Mm/kV</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5200">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Slight</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Predominantly rural areas without industry and far from sea air</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16</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23900">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Moderate</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Areas in which little severe pollution is expected</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20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803275">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Severe</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Industrial areas with relatively severe pollution, sea air etc</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25</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03275">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Very severe</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Areas with heavy industry and much dust, fog, sea air</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31</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a:extLst>
              <a:ext uri="{FF2B5EF4-FFF2-40B4-BE49-F238E27FC236}">
                <a16:creationId xmlns:a16="http://schemas.microsoft.com/office/drawing/2014/main" id="{FF077841-278C-4686-D3BF-1C896E22805C}"/>
              </a:ext>
            </a:extLst>
          </p:cNvPr>
          <p:cNvSpPr>
            <a:spLocks noGrp="1" noChangeArrowheads="1"/>
          </p:cNvSpPr>
          <p:nvPr>
            <p:ph type="title"/>
          </p:nvPr>
        </p:nvSpPr>
        <p:spPr>
          <a:xfrm>
            <a:off x="1371600" y="304800"/>
            <a:ext cx="4630340" cy="1134082"/>
          </a:xfrm>
        </p:spPr>
        <p:txBody>
          <a:bodyPr/>
          <a:lstStyle/>
          <a:p>
            <a:pPr eaLnBrk="1" hangingPunct="1"/>
            <a:r>
              <a:rPr lang="en-US" altLang="en-US" sz="3400"/>
              <a:t>Bus Bar Design</a:t>
            </a:r>
          </a:p>
        </p:txBody>
      </p:sp>
      <p:sp>
        <p:nvSpPr>
          <p:cNvPr id="48131" name="Rectangle 3">
            <a:extLst>
              <a:ext uri="{FF2B5EF4-FFF2-40B4-BE49-F238E27FC236}">
                <a16:creationId xmlns:a16="http://schemas.microsoft.com/office/drawing/2014/main" id="{3ED98395-0C0D-A39E-8426-9713F17D5F41}"/>
              </a:ext>
            </a:extLst>
          </p:cNvPr>
          <p:cNvSpPr>
            <a:spLocks noGrp="1" noChangeArrowheads="1"/>
          </p:cNvSpPr>
          <p:nvPr>
            <p:ph idx="1"/>
          </p:nvPr>
        </p:nvSpPr>
        <p:spPr>
          <a:xfrm>
            <a:off x="762000" y="1600200"/>
            <a:ext cx="7523559" cy="4191001"/>
          </a:xfrm>
        </p:spPr>
        <p:txBody>
          <a:bodyPr wrap="none">
            <a:normAutofit fontScale="62500" lnSpcReduction="20000"/>
          </a:bodyPr>
          <a:lstStyle/>
          <a:p>
            <a:pPr eaLnBrk="1" hangingPunct="1">
              <a:lnSpc>
                <a:spcPct val="175000"/>
              </a:lnSpc>
            </a:pPr>
            <a:r>
              <a:rPr lang="en-US" altLang="en-US" sz="3200" dirty="0"/>
              <a:t>Continuous current rating. Ampacity calculation as per IEEE:738</a:t>
            </a:r>
          </a:p>
          <a:p>
            <a:pPr eaLnBrk="1" hangingPunct="1">
              <a:lnSpc>
                <a:spcPct val="175000"/>
              </a:lnSpc>
            </a:pPr>
            <a:r>
              <a:rPr lang="en-US" altLang="en-US" sz="3200" dirty="0"/>
              <a:t>Short time current rating (40kA for 1 Sec.) IEC-865</a:t>
            </a:r>
          </a:p>
          <a:p>
            <a:pPr eaLnBrk="1" hangingPunct="1">
              <a:lnSpc>
                <a:spcPct val="175000"/>
              </a:lnSpc>
            </a:pPr>
            <a:r>
              <a:rPr lang="en-US" altLang="en-US" sz="3200" dirty="0"/>
              <a:t>Stresses in Tubular Busbar</a:t>
            </a:r>
          </a:p>
          <a:p>
            <a:pPr eaLnBrk="1" hangingPunct="1">
              <a:lnSpc>
                <a:spcPct val="175000"/>
              </a:lnSpc>
            </a:pPr>
            <a:r>
              <a:rPr lang="en-US" altLang="en-US" sz="3200" dirty="0"/>
              <a:t>Natural frequency of Tubular Busbar</a:t>
            </a:r>
          </a:p>
          <a:p>
            <a:pPr eaLnBrk="1" hangingPunct="1">
              <a:lnSpc>
                <a:spcPct val="175000"/>
              </a:lnSpc>
            </a:pPr>
            <a:r>
              <a:rPr lang="en-US" altLang="en-US" sz="3200" dirty="0"/>
              <a:t>Deflection of Tube</a:t>
            </a:r>
          </a:p>
          <a:p>
            <a:pPr eaLnBrk="1" hangingPunct="1">
              <a:lnSpc>
                <a:spcPct val="175000"/>
              </a:lnSpc>
            </a:pPr>
            <a:r>
              <a:rPr lang="en-US" altLang="en-US" sz="3200" dirty="0"/>
              <a:t>Cantilever strength of Post Insulator</a:t>
            </a:r>
          </a:p>
          <a:p>
            <a:pPr eaLnBrk="1" hangingPunct="1">
              <a:lnSpc>
                <a:spcPct val="175000"/>
              </a:lnSpc>
            </a:pPr>
            <a:r>
              <a:rPr lang="en-US" altLang="en-US" sz="3200" dirty="0"/>
              <a:t>Aeolian Vibrations</a:t>
            </a:r>
            <a:endParaRPr lang="en-US" altLang="en-US" sz="1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2B76FD88-5ED2-F328-BA3C-2E5E2657D239}"/>
              </a:ext>
            </a:extLst>
          </p:cNvPr>
          <p:cNvSpPr>
            <a:spLocks noGrp="1" noChangeArrowheads="1"/>
          </p:cNvSpPr>
          <p:nvPr>
            <p:ph type="title"/>
          </p:nvPr>
        </p:nvSpPr>
        <p:spPr>
          <a:xfrm>
            <a:off x="195263" y="382588"/>
            <a:ext cx="8015287" cy="760412"/>
          </a:xfrm>
        </p:spPr>
        <p:txBody>
          <a:bodyPr>
            <a:normAutofit/>
          </a:bodyPr>
          <a:lstStyle/>
          <a:p>
            <a:pPr eaLnBrk="1" hangingPunct="1"/>
            <a:r>
              <a:rPr lang="en-US" altLang="en-US" sz="3400"/>
              <a:t>Functions of substation equipments</a:t>
            </a:r>
          </a:p>
        </p:txBody>
      </p:sp>
      <p:graphicFrame>
        <p:nvGraphicFramePr>
          <p:cNvPr id="80967" name="Group 71">
            <a:extLst>
              <a:ext uri="{FF2B5EF4-FFF2-40B4-BE49-F238E27FC236}">
                <a16:creationId xmlns:a16="http://schemas.microsoft.com/office/drawing/2014/main" id="{C7679055-9884-4AC6-99F9-C654FEEA53BD}"/>
              </a:ext>
            </a:extLst>
          </p:cNvPr>
          <p:cNvGraphicFramePr>
            <a:graphicFrameLocks noGrp="1"/>
          </p:cNvGraphicFramePr>
          <p:nvPr>
            <p:ph type="tbl" idx="1"/>
          </p:nvPr>
        </p:nvGraphicFramePr>
        <p:xfrm>
          <a:off x="685800" y="1600200"/>
          <a:ext cx="7772400" cy="4610100"/>
        </p:xfrm>
        <a:graphic>
          <a:graphicData uri="http://schemas.openxmlformats.org/drawingml/2006/table">
            <a:tbl>
              <a:tblPr/>
              <a:tblGrid>
                <a:gridCol w="2667000">
                  <a:extLst>
                    <a:ext uri="{9D8B030D-6E8A-4147-A177-3AD203B41FA5}">
                      <a16:colId xmlns:a16="http://schemas.microsoft.com/office/drawing/2014/main" val="20000"/>
                    </a:ext>
                  </a:extLst>
                </a:gridCol>
                <a:gridCol w="5105400">
                  <a:extLst>
                    <a:ext uri="{9D8B030D-6E8A-4147-A177-3AD203B41FA5}">
                      <a16:colId xmlns:a16="http://schemas.microsoft.com/office/drawing/2014/main" val="20001"/>
                    </a:ext>
                  </a:extLst>
                </a:gridCol>
              </a:tblGrid>
              <a:tr h="38100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1" i="0" u="none" strike="noStrike" cap="none" normalizeH="0" baseline="0">
                          <a:ln>
                            <a:noFill/>
                          </a:ln>
                          <a:solidFill>
                            <a:schemeClr val="tx1"/>
                          </a:solidFill>
                          <a:effectLst/>
                          <a:latin typeface="Arial" charset="0"/>
                        </a:rPr>
                        <a:t>Equipment</a:t>
                      </a:r>
                    </a:p>
                  </a:txBody>
                  <a:tcPr horzOverflow="overflow">
                    <a:lnL cap="flat">
                      <a:noFill/>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1" i="0" u="none" strike="noStrike" cap="none" normalizeH="0" baseline="0">
                          <a:ln>
                            <a:noFill/>
                          </a:ln>
                          <a:solidFill>
                            <a:schemeClr val="tx1"/>
                          </a:solidFill>
                          <a:effectLst/>
                          <a:latin typeface="Arial" charset="0"/>
                        </a:rPr>
                        <a:t>Function</a:t>
                      </a:r>
                    </a:p>
                  </a:txBody>
                  <a:tcPr horzOverflow="overflow">
                    <a:lnL w="12700" cap="flat" cmpd="sng" algn="ctr">
                      <a:solidFill>
                        <a:schemeClr val="tx1"/>
                      </a:solidFill>
                      <a:prstDash val="solid"/>
                      <a:round/>
                      <a:headEnd type="none" w="med" len="med"/>
                      <a:tailEnd type="none" w="med" len="med"/>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14350">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1. Bus-Bar</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Incoming &amp; outgoing ckts. Connected to bus-bar</a:t>
                      </a: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14350">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2. Circuit Breaker</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Automatic/Manual switching during normal or abnormal conditions</a:t>
                      </a: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14350">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3. Isolators</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Disconnection under no-load condition for safety, isolation and maintenance.</a:t>
                      </a: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14350">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4. Earthing switch</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To discharge the charge on dead lines to earth</a:t>
                      </a: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514350">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5. Current Transformer</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To step-down currents for measurement, control &amp; protection</a:t>
                      </a: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514350">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6. Voltage Transformer</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To step-down voltages for measurement, control &amp; protection</a:t>
                      </a: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514350">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7. Lightning Arrester</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To discharge lightning surges and switching surges to earth</a:t>
                      </a: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miter lim="800000"/>
                      <a:headEnd type="none" w="med" len="med"/>
                      <a:tailEnd type="none" w="med" len="med"/>
                    </a:lnT>
                    <a:lnB cap="flat">
                      <a:noFill/>
                    </a:lnB>
                    <a:lnTlToBr>
                      <a:noFill/>
                    </a:lnTlToBr>
                    <a:lnBlToTr>
                      <a:noFill/>
                    </a:lnBlToTr>
                    <a:no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a:extLst>
              <a:ext uri="{FF2B5EF4-FFF2-40B4-BE49-F238E27FC236}">
                <a16:creationId xmlns:a16="http://schemas.microsoft.com/office/drawing/2014/main" id="{A82975F9-D2B1-A73C-6465-030CAFA4CA7E}"/>
              </a:ext>
            </a:extLst>
          </p:cNvPr>
          <p:cNvSpPr>
            <a:spLocks noGrp="1" noChangeArrowheads="1"/>
          </p:cNvSpPr>
          <p:nvPr>
            <p:ph type="title"/>
          </p:nvPr>
        </p:nvSpPr>
        <p:spPr>
          <a:xfrm>
            <a:off x="857251" y="381000"/>
            <a:ext cx="7219950" cy="838200"/>
          </a:xfrm>
        </p:spPr>
        <p:txBody>
          <a:bodyPr/>
          <a:lstStyle/>
          <a:p>
            <a:pPr eaLnBrk="1" hangingPunct="1"/>
            <a:r>
              <a:rPr lang="en-US" altLang="en-US" sz="3400"/>
              <a:t>Considerations for Eqpt. Clamps</a:t>
            </a:r>
          </a:p>
        </p:txBody>
      </p:sp>
      <p:sp>
        <p:nvSpPr>
          <p:cNvPr id="49155" name="Rectangle 3">
            <a:extLst>
              <a:ext uri="{FF2B5EF4-FFF2-40B4-BE49-F238E27FC236}">
                <a16:creationId xmlns:a16="http://schemas.microsoft.com/office/drawing/2014/main" id="{C8D4EC02-4D2B-8AFE-FB97-99BDCC8EF045}"/>
              </a:ext>
            </a:extLst>
          </p:cNvPr>
          <p:cNvSpPr>
            <a:spLocks noGrp="1" noChangeArrowheads="1"/>
          </p:cNvSpPr>
          <p:nvPr>
            <p:ph idx="1"/>
          </p:nvPr>
        </p:nvSpPr>
        <p:spPr>
          <a:xfrm>
            <a:off x="1143000" y="1295400"/>
            <a:ext cx="7467600" cy="4800600"/>
          </a:xfrm>
        </p:spPr>
        <p:txBody>
          <a:bodyPr wrap="none">
            <a:noAutofit/>
          </a:bodyPr>
          <a:lstStyle/>
          <a:p>
            <a:pPr eaLnBrk="1" hangingPunct="1">
              <a:lnSpc>
                <a:spcPct val="175000"/>
              </a:lnSpc>
              <a:buFont typeface="Wingdings" panose="05000000000000000000" pitchFamily="2" charset="2"/>
              <a:buNone/>
            </a:pPr>
            <a:r>
              <a:rPr lang="en-US" altLang="en-US" sz="2000" b="1" dirty="0"/>
              <a:t>Conforming to IS  - 5561</a:t>
            </a:r>
          </a:p>
          <a:p>
            <a:pPr eaLnBrk="1" hangingPunct="1">
              <a:lnSpc>
                <a:spcPct val="175000"/>
              </a:lnSpc>
            </a:pPr>
            <a:r>
              <a:rPr lang="en-US" altLang="en-US" sz="2000" dirty="0"/>
              <a:t>Type of terminal – Pad, Bar Type</a:t>
            </a:r>
          </a:p>
          <a:p>
            <a:pPr eaLnBrk="1" hangingPunct="1">
              <a:lnSpc>
                <a:spcPct val="175000"/>
              </a:lnSpc>
            </a:pPr>
            <a:r>
              <a:rPr lang="en-US" altLang="en-US" sz="2000" dirty="0"/>
              <a:t>Conductor Type – Tube, ACSR, AAC</a:t>
            </a:r>
          </a:p>
          <a:p>
            <a:pPr eaLnBrk="1" hangingPunct="1">
              <a:lnSpc>
                <a:spcPct val="175000"/>
              </a:lnSpc>
            </a:pPr>
            <a:r>
              <a:rPr lang="en-US" altLang="en-US" sz="2000" dirty="0"/>
              <a:t>Rated current</a:t>
            </a:r>
          </a:p>
          <a:p>
            <a:pPr eaLnBrk="1" hangingPunct="1">
              <a:lnSpc>
                <a:spcPct val="175000"/>
              </a:lnSpc>
            </a:pPr>
            <a:r>
              <a:rPr lang="en-US" altLang="en-US" sz="2000" dirty="0"/>
              <a:t>Peak Short circuit current</a:t>
            </a:r>
          </a:p>
          <a:p>
            <a:pPr eaLnBrk="1" hangingPunct="1">
              <a:lnSpc>
                <a:spcPct val="175000"/>
              </a:lnSpc>
            </a:pPr>
            <a:r>
              <a:rPr lang="en-US" altLang="en-US" sz="2000" dirty="0"/>
              <a:t>Contact area</a:t>
            </a:r>
          </a:p>
          <a:p>
            <a:pPr eaLnBrk="1" hangingPunct="1">
              <a:lnSpc>
                <a:spcPct val="175000"/>
              </a:lnSpc>
            </a:pPr>
            <a:r>
              <a:rPr lang="en-US" altLang="en-US" sz="2000" dirty="0"/>
              <a:t>Ultimate temperature</a:t>
            </a:r>
          </a:p>
          <a:p>
            <a:pPr eaLnBrk="1" hangingPunct="1">
              <a:lnSpc>
                <a:spcPct val="175000"/>
              </a:lnSpc>
            </a:pPr>
            <a:r>
              <a:rPr lang="en-US" altLang="en-US" sz="2000" dirty="0"/>
              <a:t>Mechanical strength</a:t>
            </a:r>
          </a:p>
          <a:p>
            <a:pPr eaLnBrk="1" hangingPunct="1">
              <a:lnSpc>
                <a:spcPct val="175000"/>
              </a:lnSpc>
            </a:pPr>
            <a:r>
              <a:rPr lang="en-US" altLang="en-US" sz="2000" dirty="0"/>
              <a:t>Shall be corona controlled</a:t>
            </a:r>
          </a:p>
          <a:p>
            <a:pPr eaLnBrk="1" hangingPunct="1">
              <a:lnSpc>
                <a:spcPct val="175000"/>
              </a:lnSpc>
            </a:pPr>
            <a:r>
              <a:rPr lang="en-US" altLang="en-US" sz="2000" dirty="0"/>
              <a:t>Min. Contact resistance.</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a:extLst>
              <a:ext uri="{FF2B5EF4-FFF2-40B4-BE49-F238E27FC236}">
                <a16:creationId xmlns:a16="http://schemas.microsoft.com/office/drawing/2014/main" id="{66989E94-6D9D-CAF6-93D6-1561E9A9A64B}"/>
              </a:ext>
            </a:extLst>
          </p:cNvPr>
          <p:cNvSpPr>
            <a:spLocks noGrp="1" noChangeArrowheads="1"/>
          </p:cNvSpPr>
          <p:nvPr>
            <p:ph type="title"/>
          </p:nvPr>
        </p:nvSpPr>
        <p:spPr/>
        <p:txBody>
          <a:bodyPr/>
          <a:lstStyle/>
          <a:p>
            <a:pPr eaLnBrk="1" hangingPunct="1"/>
            <a:r>
              <a:rPr lang="en-US" altLang="en-US" sz="3400"/>
              <a:t>Earthing Design</a:t>
            </a:r>
          </a:p>
        </p:txBody>
      </p:sp>
      <p:sp>
        <p:nvSpPr>
          <p:cNvPr id="52227" name="Rectangle 3">
            <a:extLst>
              <a:ext uri="{FF2B5EF4-FFF2-40B4-BE49-F238E27FC236}">
                <a16:creationId xmlns:a16="http://schemas.microsoft.com/office/drawing/2014/main" id="{81853352-9D0D-D863-9C48-BA632B3C8A90}"/>
              </a:ext>
            </a:extLst>
          </p:cNvPr>
          <p:cNvSpPr>
            <a:spLocks noGrp="1" noChangeArrowheads="1"/>
          </p:cNvSpPr>
          <p:nvPr>
            <p:ph idx="1"/>
          </p:nvPr>
        </p:nvSpPr>
        <p:spPr/>
        <p:txBody>
          <a:bodyPr>
            <a:normAutofit lnSpcReduction="10000"/>
          </a:bodyPr>
          <a:lstStyle/>
          <a:p>
            <a:pPr eaLnBrk="1" hangingPunct="1"/>
            <a:r>
              <a:rPr lang="en-US" altLang="en-US" sz="2200"/>
              <a:t>Guiding standards – IEEE 80, IS:3043, CBIP-223.</a:t>
            </a:r>
          </a:p>
          <a:p>
            <a:pPr eaLnBrk="1" hangingPunct="1"/>
            <a:r>
              <a:rPr lang="en-US" altLang="en-US" sz="2200"/>
              <a:t>400kV &amp; 220kV system are designed for 40kA.</a:t>
            </a:r>
          </a:p>
          <a:p>
            <a:pPr eaLnBrk="1" hangingPunct="1"/>
            <a:r>
              <a:rPr lang="en-US" altLang="en-US" sz="2200"/>
              <a:t>Basic Objectives:</a:t>
            </a:r>
          </a:p>
          <a:p>
            <a:pPr lvl="1" eaLnBrk="1" hangingPunct="1"/>
            <a:r>
              <a:rPr lang="en-US" altLang="en-US" sz="2200"/>
              <a:t>Step potential           within tolerable</a:t>
            </a:r>
          </a:p>
          <a:p>
            <a:pPr lvl="1" eaLnBrk="1" hangingPunct="1"/>
            <a:r>
              <a:rPr lang="en-US" altLang="en-US" sz="2200"/>
              <a:t>Touch Potential         limit  </a:t>
            </a:r>
          </a:p>
          <a:p>
            <a:pPr lvl="1" eaLnBrk="1" hangingPunct="1"/>
            <a:r>
              <a:rPr lang="en-US" altLang="en-US" sz="2200"/>
              <a:t>Ground Resistance</a:t>
            </a:r>
          </a:p>
          <a:p>
            <a:pPr lvl="1" eaLnBrk="1" hangingPunct="1"/>
            <a:r>
              <a:rPr lang="en-US" altLang="en-US" sz="2200"/>
              <a:t>Adequacy of Ground conductor for fault current (considering corrosion)</a:t>
            </a:r>
          </a:p>
        </p:txBody>
      </p:sp>
      <p:sp>
        <p:nvSpPr>
          <p:cNvPr id="52228" name="AutoShape 5">
            <a:extLst>
              <a:ext uri="{FF2B5EF4-FFF2-40B4-BE49-F238E27FC236}">
                <a16:creationId xmlns:a16="http://schemas.microsoft.com/office/drawing/2014/main" id="{306EF004-0294-B98C-10F3-B9440E0CD0A3}"/>
              </a:ext>
            </a:extLst>
          </p:cNvPr>
          <p:cNvSpPr>
            <a:spLocks/>
          </p:cNvSpPr>
          <p:nvPr/>
        </p:nvSpPr>
        <p:spPr bwMode="auto">
          <a:xfrm>
            <a:off x="3657600" y="2971800"/>
            <a:ext cx="228600" cy="533400"/>
          </a:xfrm>
          <a:prstGeom prst="rightBrace">
            <a:avLst>
              <a:gd name="adj1" fmla="val 19444"/>
              <a:gd name="adj2" fmla="val 50000"/>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IN" altLang="en-US"/>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EDBC27-AA49-640B-5DB9-64C8751C0861}"/>
              </a:ext>
            </a:extLst>
          </p:cNvPr>
          <p:cNvSpPr>
            <a:spLocks noGrp="1"/>
          </p:cNvSpPr>
          <p:nvPr>
            <p:ph type="title"/>
          </p:nvPr>
        </p:nvSpPr>
        <p:spPr>
          <a:xfrm>
            <a:off x="1219201" y="297310"/>
            <a:ext cx="7086600" cy="914400"/>
          </a:xfrm>
        </p:spPr>
        <p:txBody>
          <a:bodyPr/>
          <a:lstStyle/>
          <a:p>
            <a:r>
              <a:rPr lang="en-US" dirty="0"/>
              <a:t>33kV Structures </a:t>
            </a:r>
            <a:r>
              <a:rPr lang="en-US" sz="2200" dirty="0"/>
              <a:t>(for all wind pressures)</a:t>
            </a:r>
          </a:p>
        </p:txBody>
      </p:sp>
      <p:graphicFrame>
        <p:nvGraphicFramePr>
          <p:cNvPr id="5" name="Table 5">
            <a:extLst>
              <a:ext uri="{FF2B5EF4-FFF2-40B4-BE49-F238E27FC236}">
                <a16:creationId xmlns:a16="http://schemas.microsoft.com/office/drawing/2014/main" id="{0FC01389-B548-A770-92C2-FF7B28E7819D}"/>
              </a:ext>
            </a:extLst>
          </p:cNvPr>
          <p:cNvGraphicFramePr>
            <a:graphicFrameLocks noGrp="1"/>
          </p:cNvGraphicFramePr>
          <p:nvPr>
            <p:extLst>
              <p:ext uri="{D42A27DB-BD31-4B8C-83A1-F6EECF244321}">
                <p14:modId xmlns:p14="http://schemas.microsoft.com/office/powerpoint/2010/main" val="769840614"/>
              </p:ext>
            </p:extLst>
          </p:nvPr>
        </p:nvGraphicFramePr>
        <p:xfrm>
          <a:off x="685800" y="1817435"/>
          <a:ext cx="6855415" cy="701040"/>
        </p:xfrm>
        <a:graphic>
          <a:graphicData uri="http://schemas.openxmlformats.org/drawingml/2006/table">
            <a:tbl>
              <a:tblPr firstRow="1" bandRow="1">
                <a:tableStyleId>{5C22544A-7EE6-4342-B048-85BDC9FD1C3A}</a:tableStyleId>
              </a:tblPr>
              <a:tblGrid>
                <a:gridCol w="1209779">
                  <a:extLst>
                    <a:ext uri="{9D8B030D-6E8A-4147-A177-3AD203B41FA5}">
                      <a16:colId xmlns:a16="http://schemas.microsoft.com/office/drawing/2014/main" val="448690244"/>
                    </a:ext>
                  </a:extLst>
                </a:gridCol>
                <a:gridCol w="5645636">
                  <a:extLst>
                    <a:ext uri="{9D8B030D-6E8A-4147-A177-3AD203B41FA5}">
                      <a16:colId xmlns:a16="http://schemas.microsoft.com/office/drawing/2014/main" val="3508790307"/>
                    </a:ext>
                  </a:extLst>
                </a:gridCol>
              </a:tblGrid>
              <a:tr h="457200">
                <a:tc>
                  <a:txBody>
                    <a:bodyPr/>
                    <a:lstStyle/>
                    <a:p>
                      <a:pPr marL="0" algn="ctr" defTabSz="914400" rtl="0" eaLnBrk="1" latinLnBrk="0" hangingPunct="1"/>
                      <a:r>
                        <a:rPr lang="en-US" sz="2000" b="1" kern="1200" dirty="0">
                          <a:solidFill>
                            <a:schemeClr val="dk1"/>
                          </a:solidFill>
                          <a:latin typeface="+mn-lt"/>
                          <a:ea typeface="+mn-ea"/>
                          <a:cs typeface="+mn-cs"/>
                        </a:rPr>
                        <a:t>BD</a:t>
                      </a:r>
                    </a:p>
                  </a:txBody>
                  <a:tcPr/>
                </a:tc>
                <a:tc>
                  <a:txBody>
                    <a:bodyPr/>
                    <a:lstStyle/>
                    <a:p>
                      <a:pPr marL="0" algn="l" defTabSz="914400" rtl="0" eaLnBrk="1" latinLnBrk="0" hangingPunct="1"/>
                      <a:r>
                        <a:rPr lang="en-US" sz="2000" b="1" kern="1200" dirty="0">
                          <a:solidFill>
                            <a:schemeClr val="dk1"/>
                          </a:solidFill>
                          <a:latin typeface="+mn-lt"/>
                          <a:ea typeface="+mn-ea"/>
                          <a:cs typeface="+mn-cs"/>
                        </a:rPr>
                        <a:t>4.23M boom suitable for twin moose conductor on both sides</a:t>
                      </a:r>
                    </a:p>
                  </a:txBody>
                  <a:tcPr/>
                </a:tc>
                <a:extLst>
                  <a:ext uri="{0D108BD9-81ED-4DB2-BD59-A6C34878D82A}">
                    <a16:rowId xmlns:a16="http://schemas.microsoft.com/office/drawing/2014/main" val="4151254311"/>
                  </a:ext>
                </a:extLst>
              </a:tr>
            </a:tbl>
          </a:graphicData>
        </a:graphic>
      </p:graphicFrame>
      <p:sp>
        <p:nvSpPr>
          <p:cNvPr id="9" name="TextBox 8">
            <a:extLst>
              <a:ext uri="{FF2B5EF4-FFF2-40B4-BE49-F238E27FC236}">
                <a16:creationId xmlns:a16="http://schemas.microsoft.com/office/drawing/2014/main" id="{16FAEE70-A5F4-4BBC-8D6F-949F32504D6F}"/>
              </a:ext>
            </a:extLst>
          </p:cNvPr>
          <p:cNvSpPr txBox="1"/>
          <p:nvPr/>
        </p:nvSpPr>
        <p:spPr>
          <a:xfrm>
            <a:off x="2256941" y="3244334"/>
            <a:ext cx="4591372" cy="369332"/>
          </a:xfrm>
          <a:prstGeom prst="rect">
            <a:avLst/>
          </a:prstGeom>
          <a:noFill/>
        </p:spPr>
        <p:txBody>
          <a:bodyPr wrap="square">
            <a:spAutoFit/>
          </a:bodyPr>
          <a:lstStyle/>
          <a:p>
            <a:pPr algn="ctr"/>
            <a:r>
              <a:rPr lang="en-US" sz="1800" b="1" dirty="0">
                <a:solidFill>
                  <a:schemeClr val="tx1"/>
                </a:solidFill>
              </a:rPr>
              <a:t>BP</a:t>
            </a:r>
          </a:p>
        </p:txBody>
      </p:sp>
      <p:graphicFrame>
        <p:nvGraphicFramePr>
          <p:cNvPr id="10" name="Table 3">
            <a:extLst>
              <a:ext uri="{FF2B5EF4-FFF2-40B4-BE49-F238E27FC236}">
                <a16:creationId xmlns:a16="http://schemas.microsoft.com/office/drawing/2014/main" id="{5037B563-0499-D3F2-3BA7-0421A34B4F95}"/>
              </a:ext>
            </a:extLst>
          </p:cNvPr>
          <p:cNvGraphicFramePr>
            <a:graphicFrameLocks noGrp="1"/>
          </p:cNvGraphicFramePr>
          <p:nvPr>
            <p:extLst>
              <p:ext uri="{D42A27DB-BD31-4B8C-83A1-F6EECF244321}">
                <p14:modId xmlns:p14="http://schemas.microsoft.com/office/powerpoint/2010/main" val="3399846938"/>
              </p:ext>
            </p:extLst>
          </p:nvPr>
        </p:nvGraphicFramePr>
        <p:xfrm>
          <a:off x="607017" y="3124200"/>
          <a:ext cx="6934198" cy="2103120"/>
        </p:xfrm>
        <a:graphic>
          <a:graphicData uri="http://schemas.openxmlformats.org/drawingml/2006/table">
            <a:tbl>
              <a:tblPr firstRow="1" bandRow="1">
                <a:tableStyleId>{5C22544A-7EE6-4342-B048-85BDC9FD1C3A}</a:tableStyleId>
              </a:tblPr>
              <a:tblGrid>
                <a:gridCol w="1359289">
                  <a:extLst>
                    <a:ext uri="{9D8B030D-6E8A-4147-A177-3AD203B41FA5}">
                      <a16:colId xmlns:a16="http://schemas.microsoft.com/office/drawing/2014/main" val="1531567545"/>
                    </a:ext>
                  </a:extLst>
                </a:gridCol>
                <a:gridCol w="5574909">
                  <a:extLst>
                    <a:ext uri="{9D8B030D-6E8A-4147-A177-3AD203B41FA5}">
                      <a16:colId xmlns:a16="http://schemas.microsoft.com/office/drawing/2014/main" val="4003004684"/>
                    </a:ext>
                  </a:extLst>
                </a:gridCol>
              </a:tblGrid>
              <a:tr h="370840">
                <a:tc>
                  <a:txBody>
                    <a:bodyPr/>
                    <a:lstStyle/>
                    <a:p>
                      <a:pPr algn="ctr"/>
                      <a:r>
                        <a:rPr lang="en-US" sz="2000" b="1" dirty="0">
                          <a:solidFill>
                            <a:schemeClr val="tx1"/>
                          </a:solidFill>
                        </a:rPr>
                        <a:t>TB</a:t>
                      </a:r>
                    </a:p>
                  </a:txBody>
                  <a:tcPr/>
                </a:tc>
                <a:tc>
                  <a:txBody>
                    <a:bodyPr/>
                    <a:lstStyle/>
                    <a:p>
                      <a:pPr algn="ctr"/>
                      <a:r>
                        <a:rPr lang="en-US" sz="2000" b="1" dirty="0">
                          <a:solidFill>
                            <a:schemeClr val="tx1"/>
                          </a:solidFill>
                        </a:rPr>
                        <a:t>33kV tower suitable to connect BD boom on both sides @ 6.35m and 9.15m level</a:t>
                      </a:r>
                    </a:p>
                  </a:txBody>
                  <a:tcPr/>
                </a:tc>
                <a:extLst>
                  <a:ext uri="{0D108BD9-81ED-4DB2-BD59-A6C34878D82A}">
                    <a16:rowId xmlns:a16="http://schemas.microsoft.com/office/drawing/2014/main" val="3773884199"/>
                  </a:ext>
                </a:extLst>
              </a:tr>
              <a:tr h="370840">
                <a:tc>
                  <a:txBody>
                    <a:bodyPr/>
                    <a:lstStyle/>
                    <a:p>
                      <a:pPr algn="ctr"/>
                      <a:r>
                        <a:rPr lang="en-US" sz="2000" b="1" dirty="0">
                          <a:solidFill>
                            <a:schemeClr val="tx1"/>
                          </a:solidFill>
                        </a:rPr>
                        <a:t>TC</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33kV tower suitable to connect BD boom on both sides @ 3.63m and 6.35m level</a:t>
                      </a:r>
                    </a:p>
                  </a:txBody>
                  <a:tcPr/>
                </a:tc>
                <a:extLst>
                  <a:ext uri="{0D108BD9-81ED-4DB2-BD59-A6C34878D82A}">
                    <a16:rowId xmlns:a16="http://schemas.microsoft.com/office/drawing/2014/main" val="2452062410"/>
                  </a:ext>
                </a:extLst>
              </a:tr>
              <a:tr h="370840">
                <a:tc>
                  <a:txBody>
                    <a:bodyPr/>
                    <a:lstStyle/>
                    <a:p>
                      <a:pPr algn="ctr"/>
                      <a:r>
                        <a:rPr lang="en-US" sz="2000" b="1" dirty="0">
                          <a:solidFill>
                            <a:schemeClr val="tx1"/>
                          </a:solidFill>
                        </a:rPr>
                        <a:t>TD</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33kV tower suitable to connect BD boom on both sides @ 3.63m level</a:t>
                      </a:r>
                    </a:p>
                  </a:txBody>
                  <a:tcPr/>
                </a:tc>
                <a:extLst>
                  <a:ext uri="{0D108BD9-81ED-4DB2-BD59-A6C34878D82A}">
                    <a16:rowId xmlns:a16="http://schemas.microsoft.com/office/drawing/2014/main" val="3893302270"/>
                  </a:ext>
                </a:extLst>
              </a:tr>
            </a:tbl>
          </a:graphicData>
        </a:graphic>
      </p:graphicFrame>
    </p:spTree>
    <p:extLst>
      <p:ext uri="{BB962C8B-B14F-4D97-AF65-F5344CB8AC3E}">
        <p14:creationId xmlns:p14="http://schemas.microsoft.com/office/powerpoint/2010/main" val="96740913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EDBC27-AA49-640B-5DB9-64C8751C0861}"/>
              </a:ext>
            </a:extLst>
          </p:cNvPr>
          <p:cNvSpPr>
            <a:spLocks noGrp="1"/>
          </p:cNvSpPr>
          <p:nvPr>
            <p:ph type="title"/>
          </p:nvPr>
        </p:nvSpPr>
        <p:spPr>
          <a:xfrm>
            <a:off x="762000" y="101660"/>
            <a:ext cx="7881937" cy="914400"/>
          </a:xfrm>
        </p:spPr>
        <p:txBody>
          <a:bodyPr/>
          <a:lstStyle/>
          <a:p>
            <a:r>
              <a:rPr lang="en-US" dirty="0"/>
              <a:t>132kV Structures </a:t>
            </a:r>
            <a:r>
              <a:rPr lang="en-US" sz="2200" dirty="0"/>
              <a:t>(for all wind pressures)</a:t>
            </a:r>
          </a:p>
        </p:txBody>
      </p:sp>
      <p:graphicFrame>
        <p:nvGraphicFramePr>
          <p:cNvPr id="5" name="Table 5">
            <a:extLst>
              <a:ext uri="{FF2B5EF4-FFF2-40B4-BE49-F238E27FC236}">
                <a16:creationId xmlns:a16="http://schemas.microsoft.com/office/drawing/2014/main" id="{0FC01389-B548-A770-92C2-FF7B28E7819D}"/>
              </a:ext>
            </a:extLst>
          </p:cNvPr>
          <p:cNvGraphicFramePr>
            <a:graphicFrameLocks noGrp="1"/>
          </p:cNvGraphicFramePr>
          <p:nvPr>
            <p:extLst>
              <p:ext uri="{D42A27DB-BD31-4B8C-83A1-F6EECF244321}">
                <p14:modId xmlns:p14="http://schemas.microsoft.com/office/powerpoint/2010/main" val="2968827047"/>
              </p:ext>
            </p:extLst>
          </p:nvPr>
        </p:nvGraphicFramePr>
        <p:xfrm>
          <a:off x="609600" y="1510546"/>
          <a:ext cx="6934199" cy="853440"/>
        </p:xfrm>
        <a:graphic>
          <a:graphicData uri="http://schemas.openxmlformats.org/drawingml/2006/table">
            <a:tbl>
              <a:tblPr firstRow="1" bandRow="1">
                <a:tableStyleId>{5C22544A-7EE6-4342-B048-85BDC9FD1C3A}</a:tableStyleId>
              </a:tblPr>
              <a:tblGrid>
                <a:gridCol w="1223682">
                  <a:extLst>
                    <a:ext uri="{9D8B030D-6E8A-4147-A177-3AD203B41FA5}">
                      <a16:colId xmlns:a16="http://schemas.microsoft.com/office/drawing/2014/main" val="448690244"/>
                    </a:ext>
                  </a:extLst>
                </a:gridCol>
                <a:gridCol w="5710517">
                  <a:extLst>
                    <a:ext uri="{9D8B030D-6E8A-4147-A177-3AD203B41FA5}">
                      <a16:colId xmlns:a16="http://schemas.microsoft.com/office/drawing/2014/main" val="3508790307"/>
                    </a:ext>
                  </a:extLst>
                </a:gridCol>
              </a:tblGrid>
              <a:tr h="457200">
                <a:tc>
                  <a:txBody>
                    <a:bodyPr/>
                    <a:lstStyle/>
                    <a:p>
                      <a:pPr marL="0" algn="ctr" defTabSz="914400" rtl="0" eaLnBrk="1" latinLnBrk="0" hangingPunct="1"/>
                      <a:r>
                        <a:rPr lang="en-US" sz="2000" b="1" kern="1200" dirty="0">
                          <a:solidFill>
                            <a:schemeClr val="tx1"/>
                          </a:solidFill>
                          <a:latin typeface="+mn-lt"/>
                          <a:ea typeface="+mn-ea"/>
                          <a:cs typeface="+mn-cs"/>
                        </a:rPr>
                        <a:t>TNS</a:t>
                      </a:r>
                    </a:p>
                  </a:txBody>
                  <a:tcPr>
                    <a:noFill/>
                  </a:tcPr>
                </a:tc>
                <a:tc>
                  <a:txBody>
                    <a:bodyPr/>
                    <a:lstStyle/>
                    <a:p>
                      <a:pPr marL="0" algn="l" defTabSz="914400" rtl="0" eaLnBrk="1" latinLnBrk="0" hangingPunct="1"/>
                      <a:r>
                        <a:rPr lang="en-US" sz="2000" b="1" kern="1200" dirty="0">
                          <a:solidFill>
                            <a:schemeClr val="tx1"/>
                          </a:solidFill>
                          <a:latin typeface="+mn-lt"/>
                          <a:ea typeface="+mn-ea"/>
                          <a:cs typeface="+mn-cs"/>
                        </a:rPr>
                        <a:t>With BNC/BNS Boom @ 9.2m level on one side</a:t>
                      </a:r>
                    </a:p>
                  </a:txBody>
                  <a:tcPr>
                    <a:noFill/>
                  </a:tcPr>
                </a:tc>
                <a:extLst>
                  <a:ext uri="{0D108BD9-81ED-4DB2-BD59-A6C34878D82A}">
                    <a16:rowId xmlns:a16="http://schemas.microsoft.com/office/drawing/2014/main" val="4151254311"/>
                  </a:ext>
                </a:extLst>
              </a:tr>
              <a:tr h="381000">
                <a:tc>
                  <a:txBody>
                    <a:bodyPr/>
                    <a:lstStyle/>
                    <a:p>
                      <a:pPr algn="ctr"/>
                      <a:r>
                        <a:rPr lang="en-US" sz="2000" b="1" dirty="0">
                          <a:solidFill>
                            <a:schemeClr val="tx1"/>
                          </a:solidFill>
                        </a:rPr>
                        <a:t>TND</a:t>
                      </a:r>
                    </a:p>
                  </a:txBody>
                  <a:tcPr>
                    <a:noFill/>
                  </a:tcPr>
                </a:tc>
                <a:tc>
                  <a:txBody>
                    <a:bodyPr/>
                    <a:lstStyle/>
                    <a:p>
                      <a:pPr algn="l"/>
                      <a:r>
                        <a:rPr lang="en-US" sz="2000" b="1" dirty="0">
                          <a:solidFill>
                            <a:schemeClr val="tx1"/>
                          </a:solidFill>
                        </a:rPr>
                        <a:t>With BNS/BN Boom @ 9.2m level on both sides</a:t>
                      </a:r>
                    </a:p>
                  </a:txBody>
                  <a:tcPr>
                    <a:noFill/>
                  </a:tcPr>
                </a:tc>
                <a:extLst>
                  <a:ext uri="{0D108BD9-81ED-4DB2-BD59-A6C34878D82A}">
                    <a16:rowId xmlns:a16="http://schemas.microsoft.com/office/drawing/2014/main" val="3361557072"/>
                  </a:ext>
                </a:extLst>
              </a:tr>
            </a:tbl>
          </a:graphicData>
        </a:graphic>
      </p:graphicFrame>
      <p:sp>
        <p:nvSpPr>
          <p:cNvPr id="9" name="TextBox 8">
            <a:extLst>
              <a:ext uri="{FF2B5EF4-FFF2-40B4-BE49-F238E27FC236}">
                <a16:creationId xmlns:a16="http://schemas.microsoft.com/office/drawing/2014/main" id="{16FAEE70-A5F4-4BBC-8D6F-949F32504D6F}"/>
              </a:ext>
            </a:extLst>
          </p:cNvPr>
          <p:cNvSpPr txBox="1"/>
          <p:nvPr/>
        </p:nvSpPr>
        <p:spPr>
          <a:xfrm>
            <a:off x="2256941" y="3244334"/>
            <a:ext cx="4591372" cy="369332"/>
          </a:xfrm>
          <a:prstGeom prst="rect">
            <a:avLst/>
          </a:prstGeom>
          <a:noFill/>
        </p:spPr>
        <p:txBody>
          <a:bodyPr wrap="square">
            <a:spAutoFit/>
          </a:bodyPr>
          <a:lstStyle/>
          <a:p>
            <a:pPr algn="ctr"/>
            <a:r>
              <a:rPr lang="en-US" sz="1800" b="1" dirty="0">
                <a:solidFill>
                  <a:schemeClr val="tx1"/>
                </a:solidFill>
              </a:rPr>
              <a:t>BP</a:t>
            </a:r>
          </a:p>
        </p:txBody>
      </p:sp>
      <p:graphicFrame>
        <p:nvGraphicFramePr>
          <p:cNvPr id="10" name="Table 3">
            <a:extLst>
              <a:ext uri="{FF2B5EF4-FFF2-40B4-BE49-F238E27FC236}">
                <a16:creationId xmlns:a16="http://schemas.microsoft.com/office/drawing/2014/main" id="{5037B563-0499-D3F2-3BA7-0421A34B4F95}"/>
              </a:ext>
            </a:extLst>
          </p:cNvPr>
          <p:cNvGraphicFramePr>
            <a:graphicFrameLocks noGrp="1"/>
          </p:cNvGraphicFramePr>
          <p:nvPr>
            <p:extLst>
              <p:ext uri="{D42A27DB-BD31-4B8C-83A1-F6EECF244321}">
                <p14:modId xmlns:p14="http://schemas.microsoft.com/office/powerpoint/2010/main" val="1075325413"/>
              </p:ext>
            </p:extLst>
          </p:nvPr>
        </p:nvGraphicFramePr>
        <p:xfrm>
          <a:off x="607017" y="3124200"/>
          <a:ext cx="6934200" cy="2103120"/>
        </p:xfrm>
        <a:graphic>
          <a:graphicData uri="http://schemas.openxmlformats.org/drawingml/2006/table">
            <a:tbl>
              <a:tblPr firstRow="1" bandRow="1">
                <a:tableStyleId>{5C22544A-7EE6-4342-B048-85BDC9FD1C3A}</a:tableStyleId>
              </a:tblPr>
              <a:tblGrid>
                <a:gridCol w="1359289">
                  <a:extLst>
                    <a:ext uri="{9D8B030D-6E8A-4147-A177-3AD203B41FA5}">
                      <a16:colId xmlns:a16="http://schemas.microsoft.com/office/drawing/2014/main" val="1531567545"/>
                    </a:ext>
                  </a:extLst>
                </a:gridCol>
                <a:gridCol w="5574911">
                  <a:extLst>
                    <a:ext uri="{9D8B030D-6E8A-4147-A177-3AD203B41FA5}">
                      <a16:colId xmlns:a16="http://schemas.microsoft.com/office/drawing/2014/main" val="4003004684"/>
                    </a:ext>
                  </a:extLst>
                </a:gridCol>
              </a:tblGrid>
              <a:tr h="370840">
                <a:tc>
                  <a:txBody>
                    <a:bodyPr/>
                    <a:lstStyle/>
                    <a:p>
                      <a:pPr algn="ctr"/>
                      <a:r>
                        <a:rPr lang="en-US" sz="2000" b="1" dirty="0">
                          <a:solidFill>
                            <a:schemeClr val="tx1"/>
                          </a:solidFill>
                        </a:rPr>
                        <a:t>BNC</a:t>
                      </a:r>
                    </a:p>
                  </a:txBody>
                  <a:tcPr>
                    <a:noFill/>
                  </a:tcPr>
                </a:tc>
                <a:tc>
                  <a:txBody>
                    <a:bodyPr/>
                    <a:lstStyle/>
                    <a:p>
                      <a:pPr algn="ctr"/>
                      <a:r>
                        <a:rPr lang="en-US" sz="2000" b="1" dirty="0">
                          <a:solidFill>
                            <a:schemeClr val="tx1"/>
                          </a:solidFill>
                        </a:rPr>
                        <a:t>11.0M boom suitable for Single Moose conductor @ 9.2m level</a:t>
                      </a:r>
                    </a:p>
                  </a:txBody>
                  <a:tcPr>
                    <a:noFill/>
                  </a:tcPr>
                </a:tc>
                <a:extLst>
                  <a:ext uri="{0D108BD9-81ED-4DB2-BD59-A6C34878D82A}">
                    <a16:rowId xmlns:a16="http://schemas.microsoft.com/office/drawing/2014/main" val="3773884199"/>
                  </a:ext>
                </a:extLst>
              </a:tr>
              <a:tr h="370840">
                <a:tc>
                  <a:txBody>
                    <a:bodyPr/>
                    <a:lstStyle/>
                    <a:p>
                      <a:pPr algn="ctr"/>
                      <a:r>
                        <a:rPr lang="en-US" sz="2000" b="1" dirty="0">
                          <a:solidFill>
                            <a:schemeClr val="tx1"/>
                          </a:solidFill>
                        </a:rPr>
                        <a:t>BNS</a:t>
                      </a:r>
                    </a:p>
                  </a:txBody>
                  <a:tcPr>
                    <a:noFill/>
                  </a:tcPr>
                </a:tc>
                <a:tc>
                  <a:txBody>
                    <a:bodyPr/>
                    <a:lstStyle/>
                    <a:p>
                      <a:pPr algn="ctr"/>
                      <a:r>
                        <a:rPr lang="en-US" sz="2000" b="1" dirty="0">
                          <a:solidFill>
                            <a:schemeClr val="tx1"/>
                          </a:solidFill>
                        </a:rPr>
                        <a:t>12.2M boom suitable for Single Moose conductor @ 9.2m level</a:t>
                      </a:r>
                    </a:p>
                  </a:txBody>
                  <a:tcPr>
                    <a:noFill/>
                  </a:tcPr>
                </a:tc>
                <a:extLst>
                  <a:ext uri="{0D108BD9-81ED-4DB2-BD59-A6C34878D82A}">
                    <a16:rowId xmlns:a16="http://schemas.microsoft.com/office/drawing/2014/main" val="2452062410"/>
                  </a:ext>
                </a:extLst>
              </a:tr>
              <a:tr h="370840">
                <a:tc>
                  <a:txBody>
                    <a:bodyPr/>
                    <a:lstStyle/>
                    <a:p>
                      <a:pPr algn="ctr"/>
                      <a:r>
                        <a:rPr lang="en-US" sz="2000" b="1" dirty="0">
                          <a:solidFill>
                            <a:schemeClr val="tx1"/>
                          </a:solidFill>
                        </a:rPr>
                        <a:t>BN</a:t>
                      </a:r>
                    </a:p>
                  </a:txBody>
                  <a:tcPr>
                    <a:noFill/>
                  </a:tcPr>
                </a:tc>
                <a:tc>
                  <a:txBody>
                    <a:bodyPr/>
                    <a:lstStyle/>
                    <a:p>
                      <a:pPr algn="ctr"/>
                      <a:r>
                        <a:rPr lang="en-US" sz="2000" b="1" dirty="0">
                          <a:solidFill>
                            <a:schemeClr val="tx1"/>
                          </a:solidFill>
                        </a:rPr>
                        <a:t>12.2M boom suitable for Twin Moose conductor @ 9.2m level</a:t>
                      </a:r>
                    </a:p>
                  </a:txBody>
                  <a:tcPr>
                    <a:noFill/>
                  </a:tcPr>
                </a:tc>
                <a:extLst>
                  <a:ext uri="{0D108BD9-81ED-4DB2-BD59-A6C34878D82A}">
                    <a16:rowId xmlns:a16="http://schemas.microsoft.com/office/drawing/2014/main" val="3893302270"/>
                  </a:ext>
                </a:extLst>
              </a:tr>
            </a:tbl>
          </a:graphicData>
        </a:graphic>
      </p:graphicFrame>
      <p:sp>
        <p:nvSpPr>
          <p:cNvPr id="12" name="TextBox 11">
            <a:extLst>
              <a:ext uri="{FF2B5EF4-FFF2-40B4-BE49-F238E27FC236}">
                <a16:creationId xmlns:a16="http://schemas.microsoft.com/office/drawing/2014/main" id="{7F1DDBC5-D6D9-DC32-F58D-9572CAC87E70}"/>
              </a:ext>
            </a:extLst>
          </p:cNvPr>
          <p:cNvSpPr txBox="1"/>
          <p:nvPr/>
        </p:nvSpPr>
        <p:spPr>
          <a:xfrm>
            <a:off x="762000" y="5438894"/>
            <a:ext cx="6934199" cy="646331"/>
          </a:xfrm>
          <a:prstGeom prst="rect">
            <a:avLst/>
          </a:prstGeom>
          <a:noFill/>
        </p:spPr>
        <p:txBody>
          <a:bodyPr wrap="square">
            <a:spAutoFit/>
          </a:bodyPr>
          <a:lstStyle/>
          <a:p>
            <a:pPr algn="ctr"/>
            <a:r>
              <a:rPr lang="en-US" b="1" dirty="0"/>
              <a:t>All boom distances indicated are from </a:t>
            </a:r>
            <a:r>
              <a:rPr lang="en-US" b="1" dirty="0" err="1"/>
              <a:t>centre</a:t>
            </a:r>
            <a:r>
              <a:rPr lang="en-US" b="1" dirty="0"/>
              <a:t> to </a:t>
            </a:r>
            <a:r>
              <a:rPr lang="en-US" b="1" dirty="0" err="1"/>
              <a:t>centre</a:t>
            </a:r>
            <a:r>
              <a:rPr lang="en-US" b="1" dirty="0"/>
              <a:t> of adjacent structures on whom they will be erected</a:t>
            </a:r>
            <a:endParaRPr lang="en-US" sz="1800" b="1" dirty="0">
              <a:solidFill>
                <a:schemeClr val="tx1"/>
              </a:solidFill>
            </a:endParaRPr>
          </a:p>
        </p:txBody>
      </p:sp>
    </p:spTree>
    <p:extLst>
      <p:ext uri="{BB962C8B-B14F-4D97-AF65-F5344CB8AC3E}">
        <p14:creationId xmlns:p14="http://schemas.microsoft.com/office/powerpoint/2010/main" val="326995753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EDBC27-AA49-640B-5DB9-64C8751C0861}"/>
              </a:ext>
            </a:extLst>
          </p:cNvPr>
          <p:cNvSpPr>
            <a:spLocks noGrp="1"/>
          </p:cNvSpPr>
          <p:nvPr>
            <p:ph type="title"/>
          </p:nvPr>
        </p:nvSpPr>
        <p:spPr>
          <a:xfrm>
            <a:off x="195263" y="228600"/>
            <a:ext cx="8339137" cy="914400"/>
          </a:xfrm>
        </p:spPr>
        <p:txBody>
          <a:bodyPr/>
          <a:lstStyle/>
          <a:p>
            <a:r>
              <a:rPr lang="en-US" dirty="0"/>
              <a:t>220kV Structures </a:t>
            </a:r>
            <a:r>
              <a:rPr lang="en-US" sz="2200" dirty="0"/>
              <a:t>(@ 130 kg/mm2 wind pressure)</a:t>
            </a:r>
          </a:p>
        </p:txBody>
      </p:sp>
      <p:graphicFrame>
        <p:nvGraphicFramePr>
          <p:cNvPr id="5" name="Table 5">
            <a:extLst>
              <a:ext uri="{FF2B5EF4-FFF2-40B4-BE49-F238E27FC236}">
                <a16:creationId xmlns:a16="http://schemas.microsoft.com/office/drawing/2014/main" id="{0FC01389-B548-A770-92C2-FF7B28E7819D}"/>
              </a:ext>
            </a:extLst>
          </p:cNvPr>
          <p:cNvGraphicFramePr>
            <a:graphicFrameLocks noGrp="1"/>
          </p:cNvGraphicFramePr>
          <p:nvPr>
            <p:extLst>
              <p:ext uri="{D42A27DB-BD31-4B8C-83A1-F6EECF244321}">
                <p14:modId xmlns:p14="http://schemas.microsoft.com/office/powerpoint/2010/main" val="2595263051"/>
              </p:ext>
            </p:extLst>
          </p:nvPr>
        </p:nvGraphicFramePr>
        <p:xfrm>
          <a:off x="609600" y="1752600"/>
          <a:ext cx="7772400" cy="3768508"/>
        </p:xfrm>
        <a:graphic>
          <a:graphicData uri="http://schemas.openxmlformats.org/drawingml/2006/table">
            <a:tbl>
              <a:tblPr firstRow="1" bandRow="1">
                <a:tableStyleId>{5C22544A-7EE6-4342-B048-85BDC9FD1C3A}</a:tableStyleId>
              </a:tblPr>
              <a:tblGrid>
                <a:gridCol w="1295400">
                  <a:extLst>
                    <a:ext uri="{9D8B030D-6E8A-4147-A177-3AD203B41FA5}">
                      <a16:colId xmlns:a16="http://schemas.microsoft.com/office/drawing/2014/main" val="448690244"/>
                    </a:ext>
                  </a:extLst>
                </a:gridCol>
                <a:gridCol w="6477000">
                  <a:extLst>
                    <a:ext uri="{9D8B030D-6E8A-4147-A177-3AD203B41FA5}">
                      <a16:colId xmlns:a16="http://schemas.microsoft.com/office/drawing/2014/main" val="3508790307"/>
                    </a:ext>
                  </a:extLst>
                </a:gridCol>
              </a:tblGrid>
              <a:tr h="457200">
                <a:tc>
                  <a:txBody>
                    <a:bodyPr/>
                    <a:lstStyle/>
                    <a:p>
                      <a:pPr marL="0" algn="ctr" defTabSz="914400" rtl="0" eaLnBrk="1" latinLnBrk="0" hangingPunct="1"/>
                      <a:r>
                        <a:rPr lang="en-US" sz="1800" b="0" kern="1200" dirty="0">
                          <a:solidFill>
                            <a:schemeClr val="tx1"/>
                          </a:solidFill>
                          <a:latin typeface="+mn-lt"/>
                          <a:ea typeface="+mn-ea"/>
                          <a:cs typeface="+mn-cs"/>
                        </a:rPr>
                        <a:t>TA</a:t>
                      </a:r>
                    </a:p>
                  </a:txBody>
                  <a:tcPr>
                    <a:noFill/>
                  </a:tcPr>
                </a:tc>
                <a:tc>
                  <a:txBody>
                    <a:bodyPr/>
                    <a:lstStyle/>
                    <a:p>
                      <a:pPr marL="0" algn="l" defTabSz="914400" rtl="0" eaLnBrk="1" latinLnBrk="0" hangingPunct="1"/>
                      <a:r>
                        <a:rPr lang="en-US" sz="1800" b="0" kern="1200" dirty="0">
                          <a:solidFill>
                            <a:schemeClr val="tx1"/>
                          </a:solidFill>
                          <a:latin typeface="+mn-lt"/>
                          <a:ea typeface="+mn-ea"/>
                          <a:cs typeface="+mn-cs"/>
                        </a:rPr>
                        <a:t>With BP Boom @ 16m level on both sides</a:t>
                      </a:r>
                    </a:p>
                  </a:txBody>
                  <a:tcPr>
                    <a:noFill/>
                  </a:tcPr>
                </a:tc>
                <a:extLst>
                  <a:ext uri="{0D108BD9-81ED-4DB2-BD59-A6C34878D82A}">
                    <a16:rowId xmlns:a16="http://schemas.microsoft.com/office/drawing/2014/main" val="4151254311"/>
                  </a:ext>
                </a:extLst>
              </a:tr>
              <a:tr h="381000">
                <a:tc>
                  <a:txBody>
                    <a:bodyPr/>
                    <a:lstStyle/>
                    <a:p>
                      <a:pPr algn="ctr"/>
                      <a:r>
                        <a:rPr lang="en-US" b="0" dirty="0">
                          <a:solidFill>
                            <a:schemeClr val="tx1"/>
                          </a:solidFill>
                        </a:rPr>
                        <a:t>TB</a:t>
                      </a:r>
                    </a:p>
                  </a:txBody>
                  <a:tcPr>
                    <a:noFill/>
                  </a:tcPr>
                </a:tc>
                <a:tc>
                  <a:txBody>
                    <a:bodyPr/>
                    <a:lstStyle/>
                    <a:p>
                      <a:pPr algn="l"/>
                      <a:r>
                        <a:rPr lang="en-US" b="0" dirty="0">
                          <a:solidFill>
                            <a:schemeClr val="tx1"/>
                          </a:solidFill>
                        </a:rPr>
                        <a:t>With BQ Boom @ 11m level on one side</a:t>
                      </a:r>
                    </a:p>
                  </a:txBody>
                  <a:tcPr>
                    <a:noFill/>
                  </a:tcPr>
                </a:tc>
                <a:extLst>
                  <a:ext uri="{0D108BD9-81ED-4DB2-BD59-A6C34878D82A}">
                    <a16:rowId xmlns:a16="http://schemas.microsoft.com/office/drawing/2014/main" val="3361557072"/>
                  </a:ext>
                </a:extLst>
              </a:tr>
              <a:tr h="412537">
                <a:tc>
                  <a:txBody>
                    <a:bodyPr/>
                    <a:lstStyle/>
                    <a:p>
                      <a:pPr algn="ctr"/>
                      <a:r>
                        <a:rPr lang="en-US" dirty="0">
                          <a:solidFill>
                            <a:schemeClr val="tx1"/>
                          </a:solidFill>
                        </a:rPr>
                        <a:t>TC</a:t>
                      </a:r>
                    </a:p>
                  </a:txBody>
                  <a:tcPr>
                    <a:noFill/>
                  </a:tcPr>
                </a:tc>
                <a:tc>
                  <a:txBody>
                    <a:bodyPr/>
                    <a:lstStyle/>
                    <a:p>
                      <a:pPr algn="l"/>
                      <a:r>
                        <a:rPr lang="en-US" dirty="0">
                          <a:solidFill>
                            <a:schemeClr val="tx1"/>
                          </a:solidFill>
                        </a:rPr>
                        <a:t>With BP/BQ Boom @ 11m level on both sides and @ 16m level on both sides in perpendicular direction</a:t>
                      </a:r>
                    </a:p>
                  </a:txBody>
                  <a:tcPr>
                    <a:noFill/>
                  </a:tcPr>
                </a:tc>
                <a:extLst>
                  <a:ext uri="{0D108BD9-81ED-4DB2-BD59-A6C34878D82A}">
                    <a16:rowId xmlns:a16="http://schemas.microsoft.com/office/drawing/2014/main" val="707374416"/>
                  </a:ext>
                </a:extLst>
              </a:tr>
              <a:tr h="412537">
                <a:tc>
                  <a:txBody>
                    <a:bodyPr/>
                    <a:lstStyle/>
                    <a:p>
                      <a:pPr marL="0" algn="ctr" defTabSz="914400" rtl="0" eaLnBrk="1" latinLnBrk="0" hangingPunct="1"/>
                      <a:r>
                        <a:rPr lang="en-US" sz="1800" b="0" kern="1200" dirty="0">
                          <a:solidFill>
                            <a:schemeClr val="tx1"/>
                          </a:solidFill>
                          <a:latin typeface="+mn-lt"/>
                          <a:ea typeface="+mn-ea"/>
                          <a:cs typeface="+mn-cs"/>
                        </a:rPr>
                        <a:t>TD</a:t>
                      </a:r>
                    </a:p>
                  </a:txBody>
                  <a:tcPr>
                    <a:noFill/>
                  </a:tcPr>
                </a:tc>
                <a:tc>
                  <a:txBody>
                    <a:bodyPr/>
                    <a:lstStyle/>
                    <a:p>
                      <a:pPr marL="0" algn="l" defTabSz="914400" rtl="0" eaLnBrk="1" latinLnBrk="0" hangingPunct="1"/>
                      <a:r>
                        <a:rPr lang="en-US" sz="1800" b="0" kern="1200" dirty="0">
                          <a:solidFill>
                            <a:schemeClr val="tx1"/>
                          </a:solidFill>
                          <a:latin typeface="+mn-lt"/>
                          <a:ea typeface="+mn-ea"/>
                          <a:cs typeface="+mn-cs"/>
                        </a:rPr>
                        <a:t>With BQ Boom @ 16m level on one side</a:t>
                      </a:r>
                    </a:p>
                  </a:txBody>
                  <a:tcPr>
                    <a:noFill/>
                  </a:tcPr>
                </a:tc>
                <a:extLst>
                  <a:ext uri="{0D108BD9-81ED-4DB2-BD59-A6C34878D82A}">
                    <a16:rowId xmlns:a16="http://schemas.microsoft.com/office/drawing/2014/main" val="3910126527"/>
                  </a:ext>
                </a:extLst>
              </a:tr>
              <a:tr h="412537">
                <a:tc>
                  <a:txBody>
                    <a:bodyPr/>
                    <a:lstStyle/>
                    <a:p>
                      <a:pPr algn="ctr"/>
                      <a:r>
                        <a:rPr lang="en-US" b="0" dirty="0">
                          <a:solidFill>
                            <a:schemeClr val="tx1"/>
                          </a:solidFill>
                        </a:rPr>
                        <a:t>TE</a:t>
                      </a:r>
                    </a:p>
                  </a:txBody>
                  <a:tcPr>
                    <a:noFill/>
                  </a:tcPr>
                </a:tc>
                <a:tc>
                  <a:txBody>
                    <a:bodyPr/>
                    <a:lstStyle/>
                    <a:p>
                      <a:pPr algn="l"/>
                      <a:r>
                        <a:rPr lang="en-US" b="0" dirty="0">
                          <a:solidFill>
                            <a:schemeClr val="tx1"/>
                          </a:solidFill>
                        </a:rPr>
                        <a:t>With BS Boom @ 11m level on one side</a:t>
                      </a:r>
                    </a:p>
                  </a:txBody>
                  <a:tcPr>
                    <a:noFill/>
                  </a:tcPr>
                </a:tc>
                <a:extLst>
                  <a:ext uri="{0D108BD9-81ED-4DB2-BD59-A6C34878D82A}">
                    <a16:rowId xmlns:a16="http://schemas.microsoft.com/office/drawing/2014/main" val="4085559912"/>
                  </a:ext>
                </a:extLst>
              </a:tr>
              <a:tr h="412537">
                <a:tc>
                  <a:txBody>
                    <a:bodyPr/>
                    <a:lstStyle/>
                    <a:p>
                      <a:pPr algn="ctr"/>
                      <a:r>
                        <a:rPr lang="en-US" b="0" dirty="0">
                          <a:solidFill>
                            <a:schemeClr val="tx1"/>
                          </a:solidFill>
                        </a:rPr>
                        <a:t>TF</a:t>
                      </a:r>
                    </a:p>
                  </a:txBody>
                  <a:tcPr>
                    <a:noFill/>
                  </a:tcPr>
                </a:tc>
                <a:tc>
                  <a:txBody>
                    <a:bodyPr/>
                    <a:lstStyle/>
                    <a:p>
                      <a:pPr algn="l"/>
                      <a:r>
                        <a:rPr lang="en-US" b="0" dirty="0">
                          <a:solidFill>
                            <a:schemeClr val="tx1"/>
                          </a:solidFill>
                        </a:rPr>
                        <a:t>With BR Boom @ 11m level on one side</a:t>
                      </a:r>
                    </a:p>
                  </a:txBody>
                  <a:tcPr>
                    <a:noFill/>
                  </a:tcPr>
                </a:tc>
                <a:extLst>
                  <a:ext uri="{0D108BD9-81ED-4DB2-BD59-A6C34878D82A}">
                    <a16:rowId xmlns:a16="http://schemas.microsoft.com/office/drawing/2014/main" val="3984093134"/>
                  </a:ext>
                </a:extLst>
              </a:tr>
              <a:tr h="412537">
                <a:tc>
                  <a:txBody>
                    <a:bodyPr/>
                    <a:lstStyle/>
                    <a:p>
                      <a:pPr algn="ctr"/>
                      <a:r>
                        <a:rPr lang="en-US" b="0" dirty="0">
                          <a:solidFill>
                            <a:schemeClr val="tx1"/>
                          </a:solidFill>
                        </a:rPr>
                        <a:t>TG</a:t>
                      </a:r>
                    </a:p>
                  </a:txBody>
                  <a:tcPr>
                    <a:noFill/>
                  </a:tcPr>
                </a:tc>
                <a:tc>
                  <a:txBody>
                    <a:bodyPr/>
                    <a:lstStyle/>
                    <a:p>
                      <a:pPr algn="l"/>
                      <a:r>
                        <a:rPr lang="en-US" dirty="0">
                          <a:solidFill>
                            <a:schemeClr val="tx1"/>
                          </a:solidFill>
                        </a:rPr>
                        <a:t>With BR/BS Boom @ 11m level on both sides and with BP/BQ @ 16m level on both sides in perpendicular direction</a:t>
                      </a:r>
                    </a:p>
                  </a:txBody>
                  <a:tcPr>
                    <a:noFill/>
                  </a:tcPr>
                </a:tc>
                <a:extLst>
                  <a:ext uri="{0D108BD9-81ED-4DB2-BD59-A6C34878D82A}">
                    <a16:rowId xmlns:a16="http://schemas.microsoft.com/office/drawing/2014/main" val="342107123"/>
                  </a:ext>
                </a:extLst>
              </a:tr>
              <a:tr h="412537">
                <a:tc>
                  <a:txBody>
                    <a:bodyPr/>
                    <a:lstStyle/>
                    <a:p>
                      <a:pPr algn="ctr"/>
                      <a:r>
                        <a:rPr lang="en-US" b="0" dirty="0">
                          <a:solidFill>
                            <a:schemeClr val="tx1"/>
                          </a:solidFill>
                        </a:rPr>
                        <a:t>TH</a:t>
                      </a:r>
                    </a:p>
                  </a:txBody>
                  <a:tcPr>
                    <a:noFill/>
                  </a:tcPr>
                </a:tc>
                <a:tc>
                  <a:txBody>
                    <a:bodyPr/>
                    <a:lstStyle/>
                    <a:p>
                      <a:pPr marL="0" algn="l" defTabSz="914400" rtl="0" eaLnBrk="1" latinLnBrk="0" hangingPunct="1"/>
                      <a:r>
                        <a:rPr lang="en-US" sz="1800" b="0" kern="1200" dirty="0">
                          <a:solidFill>
                            <a:schemeClr val="tx1"/>
                          </a:solidFill>
                          <a:latin typeface="+mn-lt"/>
                          <a:ea typeface="+mn-ea"/>
                          <a:cs typeface="+mn-cs"/>
                        </a:rPr>
                        <a:t>With BS Boom @ 16m level on one side</a:t>
                      </a:r>
                    </a:p>
                  </a:txBody>
                  <a:tcPr>
                    <a:noFill/>
                  </a:tcPr>
                </a:tc>
                <a:extLst>
                  <a:ext uri="{0D108BD9-81ED-4DB2-BD59-A6C34878D82A}">
                    <a16:rowId xmlns:a16="http://schemas.microsoft.com/office/drawing/2014/main" val="2504829933"/>
                  </a:ext>
                </a:extLst>
              </a:tr>
            </a:tbl>
          </a:graphicData>
        </a:graphic>
      </p:graphicFrame>
    </p:spTree>
    <p:extLst>
      <p:ext uri="{BB962C8B-B14F-4D97-AF65-F5344CB8AC3E}">
        <p14:creationId xmlns:p14="http://schemas.microsoft.com/office/powerpoint/2010/main" val="343834013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EDBC27-AA49-640B-5DB9-64C8751C0861}"/>
              </a:ext>
            </a:extLst>
          </p:cNvPr>
          <p:cNvSpPr>
            <a:spLocks noGrp="1"/>
          </p:cNvSpPr>
          <p:nvPr>
            <p:ph type="title"/>
          </p:nvPr>
        </p:nvSpPr>
        <p:spPr>
          <a:xfrm>
            <a:off x="195263" y="228600"/>
            <a:ext cx="8339137" cy="914400"/>
          </a:xfrm>
        </p:spPr>
        <p:txBody>
          <a:bodyPr/>
          <a:lstStyle/>
          <a:p>
            <a:r>
              <a:rPr lang="en-US" dirty="0"/>
              <a:t>220kV Structures </a:t>
            </a:r>
            <a:r>
              <a:rPr lang="en-US" sz="2200" dirty="0"/>
              <a:t>(@ 260 kg/mm2 wind pressure)</a:t>
            </a:r>
          </a:p>
        </p:txBody>
      </p:sp>
      <p:graphicFrame>
        <p:nvGraphicFramePr>
          <p:cNvPr id="5" name="Table 5">
            <a:extLst>
              <a:ext uri="{FF2B5EF4-FFF2-40B4-BE49-F238E27FC236}">
                <a16:creationId xmlns:a16="http://schemas.microsoft.com/office/drawing/2014/main" id="{0FC01389-B548-A770-92C2-FF7B28E7819D}"/>
              </a:ext>
            </a:extLst>
          </p:cNvPr>
          <p:cNvGraphicFramePr>
            <a:graphicFrameLocks noGrp="1"/>
          </p:cNvGraphicFramePr>
          <p:nvPr>
            <p:extLst>
              <p:ext uri="{D42A27DB-BD31-4B8C-83A1-F6EECF244321}">
                <p14:modId xmlns:p14="http://schemas.microsoft.com/office/powerpoint/2010/main" val="565908700"/>
              </p:ext>
            </p:extLst>
          </p:nvPr>
        </p:nvGraphicFramePr>
        <p:xfrm>
          <a:off x="609600" y="1752600"/>
          <a:ext cx="7772400" cy="2715891"/>
        </p:xfrm>
        <a:graphic>
          <a:graphicData uri="http://schemas.openxmlformats.org/drawingml/2006/table">
            <a:tbl>
              <a:tblPr firstRow="1" bandRow="1">
                <a:tableStyleId>{5C22544A-7EE6-4342-B048-85BDC9FD1C3A}</a:tableStyleId>
              </a:tblPr>
              <a:tblGrid>
                <a:gridCol w="1371600">
                  <a:extLst>
                    <a:ext uri="{9D8B030D-6E8A-4147-A177-3AD203B41FA5}">
                      <a16:colId xmlns:a16="http://schemas.microsoft.com/office/drawing/2014/main" val="448690244"/>
                    </a:ext>
                  </a:extLst>
                </a:gridCol>
                <a:gridCol w="6400800">
                  <a:extLst>
                    <a:ext uri="{9D8B030D-6E8A-4147-A177-3AD203B41FA5}">
                      <a16:colId xmlns:a16="http://schemas.microsoft.com/office/drawing/2014/main" val="3508790307"/>
                    </a:ext>
                  </a:extLst>
                </a:gridCol>
              </a:tblGrid>
              <a:tr h="457200">
                <a:tc>
                  <a:txBody>
                    <a:bodyPr/>
                    <a:lstStyle/>
                    <a:p>
                      <a:pPr marL="0" algn="ctr" defTabSz="914400" rtl="0" eaLnBrk="1" latinLnBrk="0" hangingPunct="1"/>
                      <a:r>
                        <a:rPr lang="en-US" sz="1800" b="0" kern="1200" dirty="0">
                          <a:solidFill>
                            <a:schemeClr val="dk1"/>
                          </a:solidFill>
                          <a:latin typeface="+mn-lt"/>
                          <a:ea typeface="+mn-ea"/>
                          <a:cs typeface="+mn-cs"/>
                        </a:rPr>
                        <a:t>TAV</a:t>
                      </a:r>
                    </a:p>
                  </a:txBody>
                  <a:tcPr/>
                </a:tc>
                <a:tc>
                  <a:txBody>
                    <a:bodyPr/>
                    <a:lstStyle/>
                    <a:p>
                      <a:pPr marL="0" algn="l" defTabSz="914400" rtl="0" eaLnBrk="1" latinLnBrk="0" hangingPunct="1"/>
                      <a:r>
                        <a:rPr lang="en-US" sz="1800" b="0" kern="1200" dirty="0">
                          <a:solidFill>
                            <a:schemeClr val="dk1"/>
                          </a:solidFill>
                          <a:latin typeface="+mn-lt"/>
                          <a:ea typeface="+mn-ea"/>
                          <a:cs typeface="+mn-cs"/>
                        </a:rPr>
                        <a:t>With BPV Boom @ 16m level on both sides</a:t>
                      </a:r>
                    </a:p>
                  </a:txBody>
                  <a:tcPr/>
                </a:tc>
                <a:extLst>
                  <a:ext uri="{0D108BD9-81ED-4DB2-BD59-A6C34878D82A}">
                    <a16:rowId xmlns:a16="http://schemas.microsoft.com/office/drawing/2014/main" val="4151254311"/>
                  </a:ext>
                </a:extLst>
              </a:tr>
              <a:tr h="381000">
                <a:tc>
                  <a:txBody>
                    <a:bodyPr/>
                    <a:lstStyle/>
                    <a:p>
                      <a:pPr algn="ctr"/>
                      <a:r>
                        <a:rPr lang="en-US" b="0" dirty="0"/>
                        <a:t>TBV</a:t>
                      </a:r>
                    </a:p>
                  </a:txBody>
                  <a:tcPr/>
                </a:tc>
                <a:tc>
                  <a:txBody>
                    <a:bodyPr/>
                    <a:lstStyle/>
                    <a:p>
                      <a:pPr algn="l"/>
                      <a:r>
                        <a:rPr lang="en-US" b="0" dirty="0"/>
                        <a:t>With BQV Boom @ 11m level on one side</a:t>
                      </a:r>
                    </a:p>
                  </a:txBody>
                  <a:tcPr/>
                </a:tc>
                <a:extLst>
                  <a:ext uri="{0D108BD9-81ED-4DB2-BD59-A6C34878D82A}">
                    <a16:rowId xmlns:a16="http://schemas.microsoft.com/office/drawing/2014/main" val="3361557072"/>
                  </a:ext>
                </a:extLst>
              </a:tr>
              <a:tr h="412537">
                <a:tc>
                  <a:txBody>
                    <a:bodyPr/>
                    <a:lstStyle/>
                    <a:p>
                      <a:pPr algn="ctr"/>
                      <a:r>
                        <a:rPr lang="en-US" b="0" dirty="0"/>
                        <a:t>TEV</a:t>
                      </a:r>
                    </a:p>
                  </a:txBody>
                  <a:tcPr/>
                </a:tc>
                <a:tc>
                  <a:txBody>
                    <a:bodyPr/>
                    <a:lstStyle/>
                    <a:p>
                      <a:pPr algn="l"/>
                      <a:r>
                        <a:rPr lang="en-US" b="0" dirty="0"/>
                        <a:t>With BSV Boom @ 11m level on one side</a:t>
                      </a:r>
                    </a:p>
                  </a:txBody>
                  <a:tcPr/>
                </a:tc>
                <a:extLst>
                  <a:ext uri="{0D108BD9-81ED-4DB2-BD59-A6C34878D82A}">
                    <a16:rowId xmlns:a16="http://schemas.microsoft.com/office/drawing/2014/main" val="4085559912"/>
                  </a:ext>
                </a:extLst>
              </a:tr>
              <a:tr h="412537">
                <a:tc>
                  <a:txBody>
                    <a:bodyPr/>
                    <a:lstStyle/>
                    <a:p>
                      <a:pPr algn="ctr"/>
                      <a:r>
                        <a:rPr lang="en-US" b="0" dirty="0"/>
                        <a:t>TFV</a:t>
                      </a:r>
                    </a:p>
                  </a:txBody>
                  <a:tcPr/>
                </a:tc>
                <a:tc>
                  <a:txBody>
                    <a:bodyPr/>
                    <a:lstStyle/>
                    <a:p>
                      <a:pPr algn="l"/>
                      <a:r>
                        <a:rPr lang="en-US" b="0" dirty="0"/>
                        <a:t>With BRV Boom @ 11m level on one side</a:t>
                      </a:r>
                    </a:p>
                  </a:txBody>
                  <a:tcPr/>
                </a:tc>
                <a:extLst>
                  <a:ext uri="{0D108BD9-81ED-4DB2-BD59-A6C34878D82A}">
                    <a16:rowId xmlns:a16="http://schemas.microsoft.com/office/drawing/2014/main" val="3984093134"/>
                  </a:ext>
                </a:extLst>
              </a:tr>
              <a:tr h="412537">
                <a:tc>
                  <a:txBody>
                    <a:bodyPr/>
                    <a:lstStyle/>
                    <a:p>
                      <a:pPr algn="ctr"/>
                      <a:r>
                        <a:rPr lang="en-US" b="0" dirty="0"/>
                        <a:t>TGV</a:t>
                      </a:r>
                    </a:p>
                  </a:txBody>
                  <a:tcPr/>
                </a:tc>
                <a:tc>
                  <a:txBody>
                    <a:bodyPr/>
                    <a:lstStyle/>
                    <a:p>
                      <a:pPr algn="l"/>
                      <a:r>
                        <a:rPr lang="en-US" dirty="0"/>
                        <a:t>With BSV/BRV Boom @ 11m level on both sides and with BPV @ 16m level on both sides in perpendicular direction</a:t>
                      </a:r>
                    </a:p>
                  </a:txBody>
                  <a:tcPr/>
                </a:tc>
                <a:extLst>
                  <a:ext uri="{0D108BD9-81ED-4DB2-BD59-A6C34878D82A}">
                    <a16:rowId xmlns:a16="http://schemas.microsoft.com/office/drawing/2014/main" val="342107123"/>
                  </a:ext>
                </a:extLst>
              </a:tr>
              <a:tr h="412537">
                <a:tc>
                  <a:txBody>
                    <a:bodyPr/>
                    <a:lstStyle/>
                    <a:p>
                      <a:pPr algn="ctr"/>
                      <a:r>
                        <a:rPr lang="en-US" b="0" dirty="0"/>
                        <a:t>THV</a:t>
                      </a:r>
                    </a:p>
                  </a:txBody>
                  <a:tcPr/>
                </a:tc>
                <a:tc>
                  <a:txBody>
                    <a:bodyPr/>
                    <a:lstStyle/>
                    <a:p>
                      <a:pPr marL="0" algn="l" defTabSz="914400" rtl="0" eaLnBrk="1" latinLnBrk="0" hangingPunct="1"/>
                      <a:r>
                        <a:rPr lang="en-US" sz="1800" b="0" kern="1200" dirty="0">
                          <a:solidFill>
                            <a:schemeClr val="dk1"/>
                          </a:solidFill>
                          <a:latin typeface="+mn-lt"/>
                          <a:ea typeface="+mn-ea"/>
                          <a:cs typeface="+mn-cs"/>
                        </a:rPr>
                        <a:t>With BSV Boom @ 16m level on one side</a:t>
                      </a:r>
                    </a:p>
                  </a:txBody>
                  <a:tcPr/>
                </a:tc>
                <a:extLst>
                  <a:ext uri="{0D108BD9-81ED-4DB2-BD59-A6C34878D82A}">
                    <a16:rowId xmlns:a16="http://schemas.microsoft.com/office/drawing/2014/main" val="2504829933"/>
                  </a:ext>
                </a:extLst>
              </a:tr>
            </a:tbl>
          </a:graphicData>
        </a:graphic>
      </p:graphicFrame>
    </p:spTree>
    <p:extLst>
      <p:ext uri="{BB962C8B-B14F-4D97-AF65-F5344CB8AC3E}">
        <p14:creationId xmlns:p14="http://schemas.microsoft.com/office/powerpoint/2010/main" val="200605651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EDBC27-AA49-640B-5DB9-64C8751C0861}"/>
              </a:ext>
            </a:extLst>
          </p:cNvPr>
          <p:cNvSpPr>
            <a:spLocks noGrp="1"/>
          </p:cNvSpPr>
          <p:nvPr>
            <p:ph type="title"/>
          </p:nvPr>
        </p:nvSpPr>
        <p:spPr>
          <a:xfrm>
            <a:off x="195263" y="228600"/>
            <a:ext cx="8339137" cy="914400"/>
          </a:xfrm>
        </p:spPr>
        <p:txBody>
          <a:bodyPr/>
          <a:lstStyle/>
          <a:p>
            <a:r>
              <a:rPr lang="en-US" dirty="0"/>
              <a:t>220kV Beams </a:t>
            </a:r>
            <a:r>
              <a:rPr lang="en-US" sz="2200" dirty="0"/>
              <a:t>(for different wind pressures)</a:t>
            </a:r>
          </a:p>
        </p:txBody>
      </p:sp>
      <p:graphicFrame>
        <p:nvGraphicFramePr>
          <p:cNvPr id="3" name="Table 3">
            <a:extLst>
              <a:ext uri="{FF2B5EF4-FFF2-40B4-BE49-F238E27FC236}">
                <a16:creationId xmlns:a16="http://schemas.microsoft.com/office/drawing/2014/main" id="{6D9E2F16-D656-A669-4DF6-A88599748407}"/>
              </a:ext>
            </a:extLst>
          </p:cNvPr>
          <p:cNvGraphicFramePr>
            <a:graphicFrameLocks noGrp="1"/>
          </p:cNvGraphicFramePr>
          <p:nvPr>
            <p:extLst>
              <p:ext uri="{D42A27DB-BD31-4B8C-83A1-F6EECF244321}">
                <p14:modId xmlns:p14="http://schemas.microsoft.com/office/powerpoint/2010/main" val="1112693255"/>
              </p:ext>
            </p:extLst>
          </p:nvPr>
        </p:nvGraphicFramePr>
        <p:xfrm>
          <a:off x="1143000" y="1676400"/>
          <a:ext cx="6934199" cy="2804160"/>
        </p:xfrm>
        <a:graphic>
          <a:graphicData uri="http://schemas.openxmlformats.org/drawingml/2006/table">
            <a:tbl>
              <a:tblPr firstRow="1" bandRow="1">
                <a:tableStyleId>{5C22544A-7EE6-4342-B048-85BDC9FD1C3A}</a:tableStyleId>
              </a:tblPr>
              <a:tblGrid>
                <a:gridCol w="914400">
                  <a:extLst>
                    <a:ext uri="{9D8B030D-6E8A-4147-A177-3AD203B41FA5}">
                      <a16:colId xmlns:a16="http://schemas.microsoft.com/office/drawing/2014/main" val="1531567545"/>
                    </a:ext>
                  </a:extLst>
                </a:gridCol>
                <a:gridCol w="4648200">
                  <a:extLst>
                    <a:ext uri="{9D8B030D-6E8A-4147-A177-3AD203B41FA5}">
                      <a16:colId xmlns:a16="http://schemas.microsoft.com/office/drawing/2014/main" val="4003004684"/>
                    </a:ext>
                  </a:extLst>
                </a:gridCol>
                <a:gridCol w="1371599">
                  <a:extLst>
                    <a:ext uri="{9D8B030D-6E8A-4147-A177-3AD203B41FA5}">
                      <a16:colId xmlns:a16="http://schemas.microsoft.com/office/drawing/2014/main" val="619410773"/>
                    </a:ext>
                  </a:extLst>
                </a:gridCol>
              </a:tblGrid>
              <a:tr h="370840">
                <a:tc>
                  <a:txBody>
                    <a:bodyPr/>
                    <a:lstStyle/>
                    <a:p>
                      <a:pPr algn="ctr"/>
                      <a:r>
                        <a:rPr lang="en-US" sz="2000" b="1" dirty="0">
                          <a:solidFill>
                            <a:schemeClr val="tx1"/>
                          </a:solidFill>
                        </a:rPr>
                        <a:t>BP</a:t>
                      </a:r>
                    </a:p>
                  </a:txBody>
                  <a:tcPr>
                    <a:noFill/>
                  </a:tcPr>
                </a:tc>
                <a:tc>
                  <a:txBody>
                    <a:bodyPr/>
                    <a:lstStyle/>
                    <a:p>
                      <a:pPr algn="ctr"/>
                      <a:r>
                        <a:rPr lang="en-US" sz="2000" b="1" dirty="0">
                          <a:solidFill>
                            <a:schemeClr val="tx1"/>
                          </a:solidFill>
                        </a:rPr>
                        <a:t>Suitable for Single Moose conductor @ 16m level</a:t>
                      </a:r>
                    </a:p>
                  </a:txBody>
                  <a:tcPr>
                    <a:noFill/>
                  </a:tcPr>
                </a:tc>
                <a:tc>
                  <a:txBody>
                    <a:bodyPr/>
                    <a:lstStyle/>
                    <a:p>
                      <a:pPr algn="ctr"/>
                      <a:r>
                        <a:rPr lang="en-US" sz="2000" b="1" dirty="0">
                          <a:solidFill>
                            <a:schemeClr val="tx1"/>
                          </a:solidFill>
                        </a:rPr>
                        <a:t>BPV</a:t>
                      </a:r>
                    </a:p>
                  </a:txBody>
                  <a:tcPr>
                    <a:noFill/>
                  </a:tcPr>
                </a:tc>
                <a:extLst>
                  <a:ext uri="{0D108BD9-81ED-4DB2-BD59-A6C34878D82A}">
                    <a16:rowId xmlns:a16="http://schemas.microsoft.com/office/drawing/2014/main" val="3773884199"/>
                  </a:ext>
                </a:extLst>
              </a:tr>
              <a:tr h="370840">
                <a:tc>
                  <a:txBody>
                    <a:bodyPr/>
                    <a:lstStyle/>
                    <a:p>
                      <a:pPr algn="ctr"/>
                      <a:r>
                        <a:rPr lang="en-US" sz="2000" b="1" dirty="0">
                          <a:solidFill>
                            <a:schemeClr val="tx1"/>
                          </a:solidFill>
                        </a:rPr>
                        <a:t>BQ</a:t>
                      </a: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chemeClr val="tx1"/>
                          </a:solidFill>
                          <a:effectLst/>
                          <a:uLnTx/>
                          <a:uFillTx/>
                          <a:latin typeface="Arial"/>
                          <a:ea typeface="+mn-ea"/>
                          <a:cs typeface="+mn-cs"/>
                        </a:rPr>
                        <a:t>Suitable for Twin Moose conductor @ 16m level</a:t>
                      </a:r>
                    </a:p>
                  </a:txBody>
                  <a:tcPr>
                    <a:noFill/>
                  </a:tcPr>
                </a:tc>
                <a:tc>
                  <a:txBody>
                    <a:bodyPr/>
                    <a:lstStyle/>
                    <a:p>
                      <a:pPr algn="ctr"/>
                      <a:r>
                        <a:rPr lang="en-US" sz="2000" b="1" dirty="0">
                          <a:solidFill>
                            <a:schemeClr val="tx1"/>
                          </a:solidFill>
                        </a:rPr>
                        <a:t>BQV</a:t>
                      </a:r>
                    </a:p>
                  </a:txBody>
                  <a:tcPr>
                    <a:noFill/>
                  </a:tcPr>
                </a:tc>
                <a:extLst>
                  <a:ext uri="{0D108BD9-81ED-4DB2-BD59-A6C34878D82A}">
                    <a16:rowId xmlns:a16="http://schemas.microsoft.com/office/drawing/2014/main" val="2452062410"/>
                  </a:ext>
                </a:extLst>
              </a:tr>
              <a:tr h="370840">
                <a:tc>
                  <a:txBody>
                    <a:bodyPr/>
                    <a:lstStyle/>
                    <a:p>
                      <a:pPr algn="ctr"/>
                      <a:r>
                        <a:rPr lang="en-US" sz="2000" b="1" dirty="0">
                          <a:solidFill>
                            <a:schemeClr val="tx1"/>
                          </a:solidFill>
                        </a:rPr>
                        <a:t>BR</a:t>
                      </a: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chemeClr val="tx1"/>
                          </a:solidFill>
                          <a:effectLst/>
                          <a:uLnTx/>
                          <a:uFillTx/>
                          <a:latin typeface="Arial"/>
                          <a:ea typeface="+mn-ea"/>
                          <a:cs typeface="+mn-cs"/>
                        </a:rPr>
                        <a:t>Suitable for Quad Moose conductor @ 16m level on both sides strung</a:t>
                      </a:r>
                    </a:p>
                  </a:txBody>
                  <a:tcPr>
                    <a:noFill/>
                  </a:tcPr>
                </a:tc>
                <a:tc>
                  <a:txBody>
                    <a:bodyPr/>
                    <a:lstStyle/>
                    <a:p>
                      <a:pPr algn="ctr"/>
                      <a:r>
                        <a:rPr lang="en-US" sz="2000" b="1" dirty="0">
                          <a:solidFill>
                            <a:schemeClr val="tx1"/>
                          </a:solidFill>
                        </a:rPr>
                        <a:t>BRV</a:t>
                      </a:r>
                    </a:p>
                  </a:txBody>
                  <a:tcPr>
                    <a:noFill/>
                  </a:tcPr>
                </a:tc>
                <a:extLst>
                  <a:ext uri="{0D108BD9-81ED-4DB2-BD59-A6C34878D82A}">
                    <a16:rowId xmlns:a16="http://schemas.microsoft.com/office/drawing/2014/main" val="3893302270"/>
                  </a:ext>
                </a:extLst>
              </a:tr>
              <a:tr h="370840">
                <a:tc>
                  <a:txBody>
                    <a:bodyPr/>
                    <a:lstStyle/>
                    <a:p>
                      <a:pPr algn="ctr"/>
                      <a:r>
                        <a:rPr lang="en-US" sz="2000" b="1" dirty="0">
                          <a:solidFill>
                            <a:schemeClr val="tx1"/>
                          </a:solidFill>
                        </a:rPr>
                        <a:t>BS</a:t>
                      </a: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chemeClr val="tx1"/>
                          </a:solidFill>
                          <a:effectLst/>
                          <a:uLnTx/>
                          <a:uFillTx/>
                          <a:latin typeface="Arial"/>
                          <a:ea typeface="+mn-ea"/>
                          <a:cs typeface="+mn-cs"/>
                        </a:rPr>
                        <a:t>Suitable for Quad Moose conductor @ 16m level on one side strung</a:t>
                      </a:r>
                    </a:p>
                  </a:txBody>
                  <a:tcPr>
                    <a:noFill/>
                  </a:tcPr>
                </a:tc>
                <a:tc>
                  <a:txBody>
                    <a:bodyPr/>
                    <a:lstStyle/>
                    <a:p>
                      <a:pPr algn="ctr"/>
                      <a:r>
                        <a:rPr lang="en-US" sz="2000" b="1" dirty="0">
                          <a:solidFill>
                            <a:schemeClr val="tx1"/>
                          </a:solidFill>
                        </a:rPr>
                        <a:t>BSV</a:t>
                      </a:r>
                    </a:p>
                  </a:txBody>
                  <a:tcPr>
                    <a:noFill/>
                  </a:tcPr>
                </a:tc>
                <a:extLst>
                  <a:ext uri="{0D108BD9-81ED-4DB2-BD59-A6C34878D82A}">
                    <a16:rowId xmlns:a16="http://schemas.microsoft.com/office/drawing/2014/main" val="3698321962"/>
                  </a:ext>
                </a:extLst>
              </a:tr>
            </a:tbl>
          </a:graphicData>
        </a:graphic>
      </p:graphicFrame>
      <p:sp>
        <p:nvSpPr>
          <p:cNvPr id="6" name="TextBox 5">
            <a:extLst>
              <a:ext uri="{FF2B5EF4-FFF2-40B4-BE49-F238E27FC236}">
                <a16:creationId xmlns:a16="http://schemas.microsoft.com/office/drawing/2014/main" id="{E83CC64D-1C07-C6EB-3F37-B89A6242E8C1}"/>
              </a:ext>
            </a:extLst>
          </p:cNvPr>
          <p:cNvSpPr txBox="1"/>
          <p:nvPr/>
        </p:nvSpPr>
        <p:spPr>
          <a:xfrm>
            <a:off x="838200" y="5334000"/>
            <a:ext cx="6858000" cy="646331"/>
          </a:xfrm>
          <a:prstGeom prst="rect">
            <a:avLst/>
          </a:prstGeom>
          <a:noFill/>
        </p:spPr>
        <p:txBody>
          <a:bodyPr wrap="square">
            <a:spAutoFit/>
          </a:bodyPr>
          <a:lstStyle/>
          <a:p>
            <a:pPr algn="ctr"/>
            <a:r>
              <a:rPr lang="en-US" b="1" dirty="0"/>
              <a:t>All boom distances indicated are from </a:t>
            </a:r>
            <a:r>
              <a:rPr lang="en-US" b="1" dirty="0" err="1"/>
              <a:t>centre</a:t>
            </a:r>
            <a:r>
              <a:rPr lang="en-US" b="1" dirty="0"/>
              <a:t> to </a:t>
            </a:r>
            <a:r>
              <a:rPr lang="en-US" b="1" dirty="0" err="1"/>
              <a:t>centre</a:t>
            </a:r>
            <a:r>
              <a:rPr lang="en-US" b="1" dirty="0"/>
              <a:t> of adjacent structures on whom they will be erected</a:t>
            </a:r>
            <a:endParaRPr lang="en-US" sz="1800" b="1" dirty="0">
              <a:solidFill>
                <a:schemeClr val="tx1"/>
              </a:solidFill>
            </a:endParaRPr>
          </a:p>
        </p:txBody>
      </p:sp>
      <p:sp>
        <p:nvSpPr>
          <p:cNvPr id="8" name="TextBox 7">
            <a:extLst>
              <a:ext uri="{FF2B5EF4-FFF2-40B4-BE49-F238E27FC236}">
                <a16:creationId xmlns:a16="http://schemas.microsoft.com/office/drawing/2014/main" id="{8B8E15CE-5885-ACEC-E1AD-16D492B59D9A}"/>
              </a:ext>
            </a:extLst>
          </p:cNvPr>
          <p:cNvSpPr txBox="1"/>
          <p:nvPr/>
        </p:nvSpPr>
        <p:spPr>
          <a:xfrm>
            <a:off x="1143000" y="4722614"/>
            <a:ext cx="4591372" cy="369332"/>
          </a:xfrm>
          <a:prstGeom prst="rect">
            <a:avLst/>
          </a:prstGeom>
          <a:noFill/>
        </p:spPr>
        <p:txBody>
          <a:bodyPr wrap="square">
            <a:spAutoFit/>
          </a:bodyPr>
          <a:lstStyle/>
          <a:p>
            <a:pPr algn="ctr"/>
            <a:r>
              <a:rPr lang="en-US" b="1" dirty="0"/>
              <a:t>All 220kV beams are of 17.0 </a:t>
            </a:r>
            <a:r>
              <a:rPr lang="en-US" b="1" dirty="0" err="1"/>
              <a:t>mtrs</a:t>
            </a:r>
            <a:r>
              <a:rPr lang="en-US" b="1" dirty="0"/>
              <a:t> width</a:t>
            </a:r>
            <a:endParaRPr lang="en-US" sz="1800" b="1" dirty="0">
              <a:solidFill>
                <a:schemeClr val="tx1"/>
              </a:solidFill>
            </a:endParaRPr>
          </a:p>
        </p:txBody>
      </p:sp>
    </p:spTree>
    <p:extLst>
      <p:ext uri="{BB962C8B-B14F-4D97-AF65-F5344CB8AC3E}">
        <p14:creationId xmlns:p14="http://schemas.microsoft.com/office/powerpoint/2010/main" val="137949846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0ADBB8-6980-DC5E-D3D8-12E40E3DBEE3}"/>
              </a:ext>
            </a:extLst>
          </p:cNvPr>
          <p:cNvSpPr>
            <a:spLocks noGrp="1"/>
          </p:cNvSpPr>
          <p:nvPr>
            <p:ph type="title"/>
          </p:nvPr>
        </p:nvSpPr>
        <p:spPr>
          <a:xfrm>
            <a:off x="195263" y="228600"/>
            <a:ext cx="7805737" cy="914400"/>
          </a:xfrm>
        </p:spPr>
        <p:txBody>
          <a:bodyPr>
            <a:normAutofit fontScale="90000"/>
          </a:bodyPr>
          <a:lstStyle/>
          <a:p>
            <a:r>
              <a:rPr lang="en-US" sz="3600" dirty="0"/>
              <a:t>220kV Columns &amp; Beams in 400kV Sub-station (Zone-3) </a:t>
            </a:r>
          </a:p>
        </p:txBody>
      </p:sp>
      <p:graphicFrame>
        <p:nvGraphicFramePr>
          <p:cNvPr id="3" name="Table 2">
            <a:extLst>
              <a:ext uri="{FF2B5EF4-FFF2-40B4-BE49-F238E27FC236}">
                <a16:creationId xmlns:a16="http://schemas.microsoft.com/office/drawing/2014/main" id="{A2D1BE51-84A0-D119-A6A2-E67092289B70}"/>
              </a:ext>
            </a:extLst>
          </p:cNvPr>
          <p:cNvGraphicFramePr>
            <a:graphicFrameLocks noGrp="1"/>
          </p:cNvGraphicFramePr>
          <p:nvPr>
            <p:extLst>
              <p:ext uri="{D42A27DB-BD31-4B8C-83A1-F6EECF244321}">
                <p14:modId xmlns:p14="http://schemas.microsoft.com/office/powerpoint/2010/main" val="1728566044"/>
              </p:ext>
            </p:extLst>
          </p:nvPr>
        </p:nvGraphicFramePr>
        <p:xfrm>
          <a:off x="639144" y="1524000"/>
          <a:ext cx="7571406" cy="3285772"/>
        </p:xfrm>
        <a:graphic>
          <a:graphicData uri="http://schemas.openxmlformats.org/drawingml/2006/table">
            <a:tbl>
              <a:tblPr>
                <a:tableStyleId>{5C22544A-7EE6-4342-B048-85BDC9FD1C3A}</a:tableStyleId>
              </a:tblPr>
              <a:tblGrid>
                <a:gridCol w="1143148">
                  <a:extLst>
                    <a:ext uri="{9D8B030D-6E8A-4147-A177-3AD203B41FA5}">
                      <a16:colId xmlns:a16="http://schemas.microsoft.com/office/drawing/2014/main" val="2582545876"/>
                    </a:ext>
                  </a:extLst>
                </a:gridCol>
                <a:gridCol w="1055976">
                  <a:extLst>
                    <a:ext uri="{9D8B030D-6E8A-4147-A177-3AD203B41FA5}">
                      <a16:colId xmlns:a16="http://schemas.microsoft.com/office/drawing/2014/main" val="2931485942"/>
                    </a:ext>
                  </a:extLst>
                </a:gridCol>
                <a:gridCol w="1055976">
                  <a:extLst>
                    <a:ext uri="{9D8B030D-6E8A-4147-A177-3AD203B41FA5}">
                      <a16:colId xmlns:a16="http://schemas.microsoft.com/office/drawing/2014/main" val="84102226"/>
                    </a:ext>
                  </a:extLst>
                </a:gridCol>
                <a:gridCol w="778784">
                  <a:extLst>
                    <a:ext uri="{9D8B030D-6E8A-4147-A177-3AD203B41FA5}">
                      <a16:colId xmlns:a16="http://schemas.microsoft.com/office/drawing/2014/main" val="3667650418"/>
                    </a:ext>
                  </a:extLst>
                </a:gridCol>
                <a:gridCol w="765583">
                  <a:extLst>
                    <a:ext uri="{9D8B030D-6E8A-4147-A177-3AD203B41FA5}">
                      <a16:colId xmlns:a16="http://schemas.microsoft.com/office/drawing/2014/main" val="633096545"/>
                    </a:ext>
                  </a:extLst>
                </a:gridCol>
                <a:gridCol w="765583">
                  <a:extLst>
                    <a:ext uri="{9D8B030D-6E8A-4147-A177-3AD203B41FA5}">
                      <a16:colId xmlns:a16="http://schemas.microsoft.com/office/drawing/2014/main" val="1191216541"/>
                    </a:ext>
                  </a:extLst>
                </a:gridCol>
                <a:gridCol w="1121975">
                  <a:extLst>
                    <a:ext uri="{9D8B030D-6E8A-4147-A177-3AD203B41FA5}">
                      <a16:colId xmlns:a16="http://schemas.microsoft.com/office/drawing/2014/main" val="1609460516"/>
                    </a:ext>
                  </a:extLst>
                </a:gridCol>
                <a:gridCol w="884381">
                  <a:extLst>
                    <a:ext uri="{9D8B030D-6E8A-4147-A177-3AD203B41FA5}">
                      <a16:colId xmlns:a16="http://schemas.microsoft.com/office/drawing/2014/main" val="3565253797"/>
                    </a:ext>
                  </a:extLst>
                </a:gridCol>
              </a:tblGrid>
              <a:tr h="251811">
                <a:tc>
                  <a:txBody>
                    <a:bodyPr/>
                    <a:lstStyle/>
                    <a:p>
                      <a:endParaRPr lang="en-US"/>
                    </a:p>
                  </a:txBody>
                  <a:tcPr/>
                </a:tc>
                <a:tc>
                  <a:txBody>
                    <a:bodyPr/>
                    <a:lstStyle/>
                    <a:p>
                      <a:pPr algn="ctr" fontAlgn="ctr"/>
                      <a:r>
                        <a:rPr lang="en-US" sz="1400" u="none" strike="noStrike">
                          <a:effectLst/>
                        </a:rPr>
                        <a:t>@11.0 m</a:t>
                      </a:r>
                      <a:endParaRPr lang="en-US" sz="1400" b="1" i="0" u="none" strike="noStrike">
                        <a:effectLst/>
                        <a:latin typeface="Arial" panose="020B0604020202020204" pitchFamily="34" charset="0"/>
                      </a:endParaRPr>
                    </a:p>
                  </a:txBody>
                  <a:tcPr marL="0" marR="0" marT="0" marB="0" anchor="ctr"/>
                </a:tc>
                <a:tc>
                  <a:txBody>
                    <a:bodyPr/>
                    <a:lstStyle/>
                    <a:p>
                      <a:pPr algn="ctr" fontAlgn="ctr"/>
                      <a:r>
                        <a:rPr lang="en-US" sz="1400" u="none" strike="noStrike">
                          <a:effectLst/>
                        </a:rPr>
                        <a:t>@16.0 m</a:t>
                      </a:r>
                      <a:endParaRPr lang="en-US" sz="1400" b="1" i="0" u="none" strike="noStrike">
                        <a:effectLst/>
                        <a:latin typeface="Arial" panose="020B0604020202020204" pitchFamily="34" charset="0"/>
                      </a:endParaRPr>
                    </a:p>
                  </a:txBody>
                  <a:tcPr marL="0" marR="0" marT="0" marB="0" anchor="ctr"/>
                </a:tc>
                <a:tc>
                  <a:txBody>
                    <a:bodyPr/>
                    <a:lstStyle/>
                    <a:p>
                      <a:pPr algn="ctr" fontAlgn="ctr"/>
                      <a:r>
                        <a:rPr lang="en-US" sz="1400" u="none" strike="noStrike">
                          <a:effectLst/>
                        </a:rPr>
                        <a:t>@21.0 m</a:t>
                      </a:r>
                      <a:endParaRPr lang="en-US" sz="1400" b="1" i="0" u="none" strike="noStrike">
                        <a:effectLst/>
                        <a:latin typeface="Arial" panose="020B0604020202020204" pitchFamily="34" charset="0"/>
                      </a:endParaRPr>
                    </a:p>
                  </a:txBody>
                  <a:tcPr marL="0" marR="0" marT="0" marB="0" anchor="ctr"/>
                </a:tc>
                <a:tc>
                  <a:txBody>
                    <a:bodyPr/>
                    <a:lstStyle/>
                    <a:p>
                      <a:pPr algn="ctr" fontAlgn="ctr"/>
                      <a:endParaRPr lang="en-US" sz="1400" b="0" i="0" u="none" strike="noStrike" dirty="0">
                        <a:effectLst/>
                        <a:latin typeface="Arial" panose="020B0604020202020204" pitchFamily="34" charset="0"/>
                      </a:endParaRPr>
                    </a:p>
                  </a:txBody>
                  <a:tcPr marL="0" marR="0" marT="0" marB="0" anchor="ctr"/>
                </a:tc>
                <a:tc>
                  <a:txBody>
                    <a:bodyPr/>
                    <a:lstStyle/>
                    <a:p>
                      <a:pPr algn="ctr" fontAlgn="ctr"/>
                      <a:endParaRPr lang="en-US" sz="1400" b="0" i="0" u="none" strike="noStrike">
                        <a:effectLst/>
                        <a:latin typeface="Arial" panose="020B0604020202020204" pitchFamily="34" charset="0"/>
                      </a:endParaRPr>
                    </a:p>
                  </a:txBody>
                  <a:tcPr marL="0" marR="0" marT="0" marB="0" anchor="ctr"/>
                </a:tc>
                <a:tc>
                  <a:txBody>
                    <a:bodyPr/>
                    <a:lstStyle/>
                    <a:p>
                      <a:pPr algn="ctr" fontAlgn="ctr"/>
                      <a:endParaRPr lang="en-US" sz="1400" b="0" i="0" u="none" strike="noStrike">
                        <a:effectLst/>
                        <a:latin typeface="Arial" panose="020B0604020202020204" pitchFamily="34" charset="0"/>
                      </a:endParaRPr>
                    </a:p>
                  </a:txBody>
                  <a:tcPr marL="0" marR="0" marT="0" marB="0" anchor="ctr"/>
                </a:tc>
                <a:tc>
                  <a:txBody>
                    <a:bodyPr/>
                    <a:lstStyle/>
                    <a:p>
                      <a:pPr algn="ctr" fontAlgn="ctr"/>
                      <a:endParaRPr lang="en-US" sz="1400" b="0" i="0" u="none" strike="noStrike">
                        <a:effectLst/>
                        <a:latin typeface="Arial" panose="020B0604020202020204" pitchFamily="34" charset="0"/>
                      </a:endParaRPr>
                    </a:p>
                  </a:txBody>
                  <a:tcPr marL="0" marR="0" marT="0" marB="0" anchor="ctr"/>
                </a:tc>
                <a:extLst>
                  <a:ext uri="{0D108BD9-81ED-4DB2-BD59-A6C34878D82A}">
                    <a16:rowId xmlns:a16="http://schemas.microsoft.com/office/drawing/2014/main" val="3652085026"/>
                  </a:ext>
                </a:extLst>
              </a:tr>
              <a:tr h="251811">
                <a:tc>
                  <a:txBody>
                    <a:bodyPr/>
                    <a:lstStyle/>
                    <a:p>
                      <a:pPr algn="l" fontAlgn="b"/>
                      <a:r>
                        <a:rPr lang="en-US" sz="1400" u="none" strike="noStrike" dirty="0">
                          <a:effectLst/>
                        </a:rPr>
                        <a:t>Tower-C1</a:t>
                      </a:r>
                      <a:endParaRPr lang="en-US" sz="1400" b="0" i="0" u="none" strike="noStrike" dirty="0">
                        <a:effectLst/>
                        <a:latin typeface="Arial" panose="020B0604020202020204" pitchFamily="34" charset="0"/>
                      </a:endParaRPr>
                    </a:p>
                  </a:txBody>
                  <a:tcPr marL="0" marR="0" marT="0" marB="0" anchor="b"/>
                </a:tc>
                <a:tc>
                  <a:txBody>
                    <a:bodyPr/>
                    <a:lstStyle/>
                    <a:p>
                      <a:pPr algn="ctr" fontAlgn="b"/>
                      <a:r>
                        <a:rPr lang="en-US" sz="1400" u="none" strike="noStrike">
                          <a:effectLst/>
                        </a:rPr>
                        <a:t>1-H2</a:t>
                      </a:r>
                      <a:endParaRPr lang="en-US" sz="1400" b="0" i="0" u="none" strike="noStrike">
                        <a:effectLst/>
                        <a:latin typeface="Arial" panose="020B0604020202020204" pitchFamily="34" charset="0"/>
                      </a:endParaRPr>
                    </a:p>
                  </a:txBody>
                  <a:tcPr marL="0" marR="0" marT="0" marB="0" anchor="b"/>
                </a:tc>
                <a:tc>
                  <a:txBody>
                    <a:bodyPr/>
                    <a:lstStyle/>
                    <a:p>
                      <a:pPr algn="ctr" fontAlgn="b"/>
                      <a:r>
                        <a:rPr lang="en-US" sz="1400" u="none" strike="noStrike">
                          <a:effectLst/>
                        </a:rPr>
                        <a:t>1-H2</a:t>
                      </a:r>
                      <a:endParaRPr lang="en-US" sz="1400" b="0" i="0" u="none" strike="noStrike">
                        <a:effectLst/>
                        <a:latin typeface="Arial" panose="020B0604020202020204" pitchFamily="34" charset="0"/>
                      </a:endParaRPr>
                    </a:p>
                  </a:txBody>
                  <a:tcPr marL="0" marR="0" marT="0" marB="0" anchor="b"/>
                </a:tc>
                <a:tc>
                  <a:txBody>
                    <a:bodyPr/>
                    <a:lstStyle/>
                    <a:p>
                      <a:pPr algn="ctr" fontAlgn="b"/>
                      <a:r>
                        <a:rPr lang="en-US" sz="1400" u="none" strike="noStrike">
                          <a:effectLst/>
                        </a:rPr>
                        <a:t>---</a:t>
                      </a:r>
                      <a:endParaRPr lang="en-US" sz="1400" b="0" i="0" u="none" strike="noStrike">
                        <a:effectLst/>
                        <a:latin typeface="Arial" panose="020B0604020202020204" pitchFamily="34" charset="0"/>
                      </a:endParaRPr>
                    </a:p>
                  </a:txBody>
                  <a:tcPr marL="0" marR="0" marT="0" marB="0" anchor="b"/>
                </a:tc>
                <a:tc>
                  <a:txBody>
                    <a:bodyPr/>
                    <a:lstStyle/>
                    <a:p>
                      <a:pPr algn="ctr" fontAlgn="ctr"/>
                      <a:r>
                        <a:rPr lang="en-US" sz="1400" u="none" strike="noStrike">
                          <a:effectLst/>
                        </a:rPr>
                        <a:t>(2 levels)</a:t>
                      </a:r>
                      <a:endParaRPr lang="en-US" sz="1400" b="0" i="0" u="none" strike="noStrike">
                        <a:effectLst/>
                        <a:latin typeface="Arial" panose="020B0604020202020204" pitchFamily="34" charset="0"/>
                      </a:endParaRPr>
                    </a:p>
                  </a:txBody>
                  <a:tcPr marL="0" marR="0" marT="0" marB="0" anchor="ctr"/>
                </a:tc>
                <a:tc gridSpan="2">
                  <a:txBody>
                    <a:bodyPr/>
                    <a:lstStyle/>
                    <a:p>
                      <a:pPr algn="l" fontAlgn="b"/>
                      <a:r>
                        <a:rPr lang="en-US" sz="1400" u="none" strike="noStrike">
                          <a:effectLst/>
                        </a:rPr>
                        <a:t>11.0m + 5m + 5m Peak </a:t>
                      </a:r>
                      <a:endParaRPr lang="en-US" sz="1400" b="0" i="0" u="none" strike="noStrike">
                        <a:effectLst/>
                        <a:latin typeface="Arial" panose="020B0604020202020204" pitchFamily="34" charset="0"/>
                      </a:endParaRPr>
                    </a:p>
                  </a:txBody>
                  <a:tcPr marL="0" marR="0" marT="0" marB="0" anchor="b"/>
                </a:tc>
                <a:tc hMerge="1">
                  <a:txBody>
                    <a:bodyPr/>
                    <a:lstStyle/>
                    <a:p>
                      <a:endParaRPr lang="en-US"/>
                    </a:p>
                  </a:txBody>
                  <a:tcPr/>
                </a:tc>
                <a:tc>
                  <a:txBody>
                    <a:bodyPr/>
                    <a:lstStyle/>
                    <a:p>
                      <a:pPr algn="l" fontAlgn="b"/>
                      <a:endParaRPr lang="en-US" sz="1400" b="0" i="0" u="none" strike="noStrike">
                        <a:effectLst/>
                        <a:latin typeface="Arial" panose="020B0604020202020204" pitchFamily="34" charset="0"/>
                      </a:endParaRPr>
                    </a:p>
                  </a:txBody>
                  <a:tcPr marL="0" marR="0" marT="0" marB="0" anchor="b"/>
                </a:tc>
                <a:extLst>
                  <a:ext uri="{0D108BD9-81ED-4DB2-BD59-A6C34878D82A}">
                    <a16:rowId xmlns:a16="http://schemas.microsoft.com/office/drawing/2014/main" val="3011115803"/>
                  </a:ext>
                </a:extLst>
              </a:tr>
              <a:tr h="251811">
                <a:tc>
                  <a:txBody>
                    <a:bodyPr/>
                    <a:lstStyle/>
                    <a:p>
                      <a:pPr algn="l" fontAlgn="b"/>
                      <a:r>
                        <a:rPr lang="en-US" sz="1400" u="none" strike="noStrike">
                          <a:effectLst/>
                        </a:rPr>
                        <a:t>Tower-C2</a:t>
                      </a:r>
                      <a:endParaRPr lang="en-US" sz="1400" b="0" i="0" u="none" strike="noStrike">
                        <a:effectLst/>
                        <a:latin typeface="Arial" panose="020B0604020202020204" pitchFamily="34" charset="0"/>
                      </a:endParaRPr>
                    </a:p>
                  </a:txBody>
                  <a:tcPr marL="0" marR="0" marT="0" marB="0" anchor="b"/>
                </a:tc>
                <a:tc>
                  <a:txBody>
                    <a:bodyPr/>
                    <a:lstStyle/>
                    <a:p>
                      <a:pPr algn="ctr" fontAlgn="b"/>
                      <a:r>
                        <a:rPr lang="en-US" sz="1400" u="none" strike="noStrike">
                          <a:effectLst/>
                        </a:rPr>
                        <a:t>1-H2</a:t>
                      </a:r>
                      <a:endParaRPr lang="en-US" sz="1400" b="0" i="0" u="none" strike="noStrike">
                        <a:effectLst/>
                        <a:latin typeface="Arial" panose="020B0604020202020204" pitchFamily="34" charset="0"/>
                      </a:endParaRPr>
                    </a:p>
                  </a:txBody>
                  <a:tcPr marL="0" marR="0" marT="0" marB="0" anchor="b"/>
                </a:tc>
                <a:tc>
                  <a:txBody>
                    <a:bodyPr/>
                    <a:lstStyle/>
                    <a:p>
                      <a:pPr algn="ctr" fontAlgn="b"/>
                      <a:r>
                        <a:rPr lang="en-US" sz="1400" u="none" strike="noStrike" dirty="0">
                          <a:effectLst/>
                        </a:rPr>
                        <a:t>2-H2</a:t>
                      </a:r>
                      <a:endParaRPr lang="en-US" sz="1400" b="0" i="0" u="none" strike="noStrike" dirty="0">
                        <a:effectLst/>
                        <a:latin typeface="Arial" panose="020B0604020202020204" pitchFamily="34" charset="0"/>
                      </a:endParaRPr>
                    </a:p>
                  </a:txBody>
                  <a:tcPr marL="0" marR="0" marT="0" marB="0" anchor="b"/>
                </a:tc>
                <a:tc>
                  <a:txBody>
                    <a:bodyPr/>
                    <a:lstStyle/>
                    <a:p>
                      <a:pPr algn="ctr" fontAlgn="b"/>
                      <a:r>
                        <a:rPr lang="en-US" sz="1400" u="none" strike="noStrike">
                          <a:effectLst/>
                        </a:rPr>
                        <a:t>---</a:t>
                      </a:r>
                      <a:endParaRPr lang="en-US" sz="1400" b="0" i="0" u="none" strike="noStrike">
                        <a:effectLst/>
                        <a:latin typeface="Arial" panose="020B0604020202020204" pitchFamily="34" charset="0"/>
                      </a:endParaRPr>
                    </a:p>
                  </a:txBody>
                  <a:tcPr marL="0" marR="0" marT="0" marB="0" anchor="b"/>
                </a:tc>
                <a:tc>
                  <a:txBody>
                    <a:bodyPr/>
                    <a:lstStyle/>
                    <a:p>
                      <a:pPr algn="ctr" fontAlgn="ctr"/>
                      <a:r>
                        <a:rPr lang="en-US" sz="1400" u="none" strike="noStrike">
                          <a:effectLst/>
                        </a:rPr>
                        <a:t>(2 levels)</a:t>
                      </a:r>
                      <a:endParaRPr lang="en-US" sz="1400" b="0" i="0" u="none" strike="noStrike">
                        <a:effectLst/>
                        <a:latin typeface="Arial" panose="020B0604020202020204" pitchFamily="34" charset="0"/>
                      </a:endParaRPr>
                    </a:p>
                  </a:txBody>
                  <a:tcPr marL="0" marR="0" marT="0" marB="0" anchor="ctr"/>
                </a:tc>
                <a:tc gridSpan="3">
                  <a:txBody>
                    <a:bodyPr/>
                    <a:lstStyle/>
                    <a:p>
                      <a:pPr algn="l" fontAlgn="b"/>
                      <a:r>
                        <a:rPr lang="en-US" sz="1400" u="none" strike="noStrike">
                          <a:effectLst/>
                        </a:rPr>
                        <a:t>11.0m + 5m without Peak </a:t>
                      </a:r>
                      <a:endParaRPr lang="en-US" sz="1400" b="0" i="0" u="none" strike="noStrike">
                        <a:effectLst/>
                        <a:latin typeface="Arial" panose="020B0604020202020204" pitchFamily="34" charset="0"/>
                      </a:endParaRPr>
                    </a:p>
                  </a:txBody>
                  <a:tcPr marL="0" marR="0" marT="0" marB="0" anchor="b"/>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5886065"/>
                  </a:ext>
                </a:extLst>
              </a:tr>
              <a:tr h="452762">
                <a:tc>
                  <a:txBody>
                    <a:bodyPr/>
                    <a:lstStyle/>
                    <a:p>
                      <a:pPr algn="l" fontAlgn="b"/>
                      <a:r>
                        <a:rPr lang="en-US" sz="1400" u="none" strike="noStrike" dirty="0">
                          <a:effectLst/>
                        </a:rPr>
                        <a:t>Tower-C2P</a:t>
                      </a:r>
                      <a:endParaRPr lang="en-US" sz="1400" b="0" i="0" u="none" strike="noStrike" dirty="0">
                        <a:effectLst/>
                        <a:latin typeface="Arial" panose="020B0604020202020204" pitchFamily="34" charset="0"/>
                      </a:endParaRPr>
                    </a:p>
                  </a:txBody>
                  <a:tcPr marL="0" marR="0" marT="0" marB="0" anchor="b"/>
                </a:tc>
                <a:tc>
                  <a:txBody>
                    <a:bodyPr/>
                    <a:lstStyle/>
                    <a:p>
                      <a:pPr algn="ctr" fontAlgn="b"/>
                      <a:r>
                        <a:rPr lang="en-US" sz="1400" u="none" strike="noStrike" dirty="0">
                          <a:effectLst/>
                        </a:rPr>
                        <a:t>1-H2</a:t>
                      </a:r>
                      <a:endParaRPr lang="en-US" sz="1400" b="0" i="0" u="none" strike="noStrike" dirty="0">
                        <a:effectLst/>
                        <a:latin typeface="Arial" panose="020B0604020202020204" pitchFamily="34" charset="0"/>
                      </a:endParaRPr>
                    </a:p>
                  </a:txBody>
                  <a:tcPr marL="0" marR="0" marT="0" marB="0" anchor="b"/>
                </a:tc>
                <a:tc>
                  <a:txBody>
                    <a:bodyPr/>
                    <a:lstStyle/>
                    <a:p>
                      <a:pPr algn="ctr" fontAlgn="b"/>
                      <a:r>
                        <a:rPr lang="en-US" sz="1400" u="none" strike="noStrike">
                          <a:effectLst/>
                        </a:rPr>
                        <a:t>2-H2</a:t>
                      </a:r>
                      <a:endParaRPr lang="en-US" sz="1400" b="0" i="0" u="none" strike="noStrike">
                        <a:effectLst/>
                        <a:latin typeface="Arial" panose="020B0604020202020204" pitchFamily="34" charset="0"/>
                      </a:endParaRPr>
                    </a:p>
                  </a:txBody>
                  <a:tcPr marL="0" marR="0" marT="0" marB="0" anchor="b"/>
                </a:tc>
                <a:tc>
                  <a:txBody>
                    <a:bodyPr/>
                    <a:lstStyle/>
                    <a:p>
                      <a:pPr algn="ctr" fontAlgn="b"/>
                      <a:r>
                        <a:rPr lang="en-US" sz="1400" u="none" strike="noStrike">
                          <a:effectLst/>
                        </a:rPr>
                        <a:t>---</a:t>
                      </a:r>
                      <a:endParaRPr lang="en-US" sz="1400" b="0" i="0" u="none" strike="noStrike">
                        <a:effectLst/>
                        <a:latin typeface="Arial" panose="020B0604020202020204" pitchFamily="34" charset="0"/>
                      </a:endParaRPr>
                    </a:p>
                  </a:txBody>
                  <a:tcPr marL="0" marR="0" marT="0" marB="0" anchor="b"/>
                </a:tc>
                <a:tc>
                  <a:txBody>
                    <a:bodyPr/>
                    <a:lstStyle/>
                    <a:p>
                      <a:pPr algn="ctr" fontAlgn="b"/>
                      <a:r>
                        <a:rPr lang="en-US" sz="1400" u="none" strike="noStrike">
                          <a:effectLst/>
                        </a:rPr>
                        <a:t>(2 levels)</a:t>
                      </a:r>
                      <a:endParaRPr lang="en-US" sz="1400" b="0" i="0" u="none" strike="noStrike">
                        <a:effectLst/>
                        <a:latin typeface="Arial" panose="020B0604020202020204" pitchFamily="34" charset="0"/>
                      </a:endParaRPr>
                    </a:p>
                  </a:txBody>
                  <a:tcPr marL="0" marR="0" marT="0" marB="0" anchor="b"/>
                </a:tc>
                <a:tc gridSpan="2">
                  <a:txBody>
                    <a:bodyPr/>
                    <a:lstStyle/>
                    <a:p>
                      <a:pPr algn="l" fontAlgn="b"/>
                      <a:r>
                        <a:rPr lang="en-US" sz="1400" u="none" strike="noStrike">
                          <a:effectLst/>
                        </a:rPr>
                        <a:t>11.0m + 5m + 5m Peak </a:t>
                      </a:r>
                      <a:endParaRPr lang="en-US" sz="1400" b="0" i="0" u="none" strike="noStrike">
                        <a:effectLst/>
                        <a:latin typeface="Arial" panose="020B0604020202020204" pitchFamily="34" charset="0"/>
                      </a:endParaRPr>
                    </a:p>
                  </a:txBody>
                  <a:tcPr marL="0" marR="0" marT="0" marB="0" anchor="b"/>
                </a:tc>
                <a:tc hMerge="1">
                  <a:txBody>
                    <a:bodyPr/>
                    <a:lstStyle/>
                    <a:p>
                      <a:endParaRPr lang="en-US"/>
                    </a:p>
                  </a:txBody>
                  <a:tcPr/>
                </a:tc>
                <a:tc>
                  <a:txBody>
                    <a:bodyPr/>
                    <a:lstStyle/>
                    <a:p>
                      <a:pPr algn="l" fontAlgn="b"/>
                      <a:endParaRPr lang="en-US" sz="1400" b="0" i="0" u="none" strike="noStrike">
                        <a:effectLst/>
                        <a:latin typeface="Arial" panose="020B0604020202020204" pitchFamily="34" charset="0"/>
                      </a:endParaRPr>
                    </a:p>
                  </a:txBody>
                  <a:tcPr marL="0" marR="0" marT="0" marB="0" anchor="b"/>
                </a:tc>
                <a:extLst>
                  <a:ext uri="{0D108BD9-81ED-4DB2-BD59-A6C34878D82A}">
                    <a16:rowId xmlns:a16="http://schemas.microsoft.com/office/drawing/2014/main" val="1538493102"/>
                  </a:ext>
                </a:extLst>
              </a:tr>
              <a:tr h="251811">
                <a:tc>
                  <a:txBody>
                    <a:bodyPr/>
                    <a:lstStyle/>
                    <a:p>
                      <a:pPr algn="l" fontAlgn="b"/>
                      <a:r>
                        <a:rPr lang="en-US" sz="1400" u="none" strike="noStrike">
                          <a:effectLst/>
                        </a:rPr>
                        <a:t>Tower-C3</a:t>
                      </a:r>
                      <a:endParaRPr lang="en-US" sz="1400" b="0" i="0" u="none" strike="noStrike">
                        <a:effectLst/>
                        <a:latin typeface="Arial" panose="020B0604020202020204" pitchFamily="34" charset="0"/>
                      </a:endParaRPr>
                    </a:p>
                  </a:txBody>
                  <a:tcPr marL="0" marR="0" marT="0" marB="0" anchor="b"/>
                </a:tc>
                <a:tc>
                  <a:txBody>
                    <a:bodyPr/>
                    <a:lstStyle/>
                    <a:p>
                      <a:pPr algn="ctr" fontAlgn="b"/>
                      <a:r>
                        <a:rPr lang="en-US" sz="1400" u="none" strike="noStrike" dirty="0">
                          <a:effectLst/>
                        </a:rPr>
                        <a:t>1-H1 or 1-H2</a:t>
                      </a:r>
                      <a:endParaRPr lang="en-US" sz="1400" b="0" i="0" u="none" strike="noStrike" dirty="0">
                        <a:effectLst/>
                        <a:latin typeface="Arial" panose="020B0604020202020204" pitchFamily="34" charset="0"/>
                      </a:endParaRPr>
                    </a:p>
                  </a:txBody>
                  <a:tcPr marL="0" marR="0" marT="0" marB="0" anchor="b"/>
                </a:tc>
                <a:tc>
                  <a:txBody>
                    <a:bodyPr/>
                    <a:lstStyle/>
                    <a:p>
                      <a:pPr algn="ctr" fontAlgn="b"/>
                      <a:r>
                        <a:rPr lang="en-US" sz="1400" u="none" strike="noStrike" dirty="0">
                          <a:effectLst/>
                        </a:rPr>
                        <a:t>---</a:t>
                      </a:r>
                      <a:endParaRPr lang="en-US" sz="1400" b="0" i="0" u="none" strike="noStrike" dirty="0">
                        <a:effectLst/>
                        <a:latin typeface="Arial" panose="020B0604020202020204" pitchFamily="34" charset="0"/>
                      </a:endParaRPr>
                    </a:p>
                  </a:txBody>
                  <a:tcPr marL="0" marR="0" marT="0" marB="0" anchor="b"/>
                </a:tc>
                <a:tc>
                  <a:txBody>
                    <a:bodyPr/>
                    <a:lstStyle/>
                    <a:p>
                      <a:pPr algn="ctr" fontAlgn="b"/>
                      <a:r>
                        <a:rPr lang="en-US" sz="1400" u="none" strike="noStrike">
                          <a:effectLst/>
                        </a:rPr>
                        <a:t>---</a:t>
                      </a:r>
                      <a:endParaRPr lang="en-US" sz="1400" b="0" i="0" u="none" strike="noStrike">
                        <a:effectLst/>
                        <a:latin typeface="Arial" panose="020B0604020202020204" pitchFamily="34" charset="0"/>
                      </a:endParaRPr>
                    </a:p>
                  </a:txBody>
                  <a:tcPr marL="0" marR="0" marT="0" marB="0" anchor="b"/>
                </a:tc>
                <a:tc>
                  <a:txBody>
                    <a:bodyPr/>
                    <a:lstStyle/>
                    <a:p>
                      <a:pPr algn="ctr" fontAlgn="b"/>
                      <a:r>
                        <a:rPr lang="en-US" sz="1400" u="none" strike="noStrike">
                          <a:effectLst/>
                        </a:rPr>
                        <a:t>(1 level)</a:t>
                      </a:r>
                      <a:endParaRPr lang="en-US" sz="1400" b="0" i="0" u="none" strike="noStrike">
                        <a:effectLst/>
                        <a:latin typeface="Arial" panose="020B0604020202020204" pitchFamily="34" charset="0"/>
                      </a:endParaRPr>
                    </a:p>
                  </a:txBody>
                  <a:tcPr marL="0" marR="0" marT="0" marB="0" anchor="b"/>
                </a:tc>
                <a:tc gridSpan="2">
                  <a:txBody>
                    <a:bodyPr/>
                    <a:lstStyle/>
                    <a:p>
                      <a:pPr algn="l" fontAlgn="b"/>
                      <a:r>
                        <a:rPr lang="en-US" sz="1400" u="none" strike="noStrike">
                          <a:effectLst/>
                        </a:rPr>
                        <a:t>11.0m without Peak</a:t>
                      </a:r>
                      <a:endParaRPr lang="en-US" sz="1400" b="0" i="0" u="none" strike="noStrike">
                        <a:effectLst/>
                        <a:latin typeface="Arial" panose="020B0604020202020204" pitchFamily="34" charset="0"/>
                      </a:endParaRPr>
                    </a:p>
                  </a:txBody>
                  <a:tcPr marL="0" marR="0" marT="0" marB="0" anchor="b"/>
                </a:tc>
                <a:tc hMerge="1">
                  <a:txBody>
                    <a:bodyPr/>
                    <a:lstStyle/>
                    <a:p>
                      <a:endParaRPr lang="en-US"/>
                    </a:p>
                  </a:txBody>
                  <a:tcPr/>
                </a:tc>
                <a:tc>
                  <a:txBody>
                    <a:bodyPr/>
                    <a:lstStyle/>
                    <a:p>
                      <a:pPr algn="l" fontAlgn="b"/>
                      <a:endParaRPr lang="en-US" sz="1400" b="0" i="0" u="none" strike="noStrike">
                        <a:effectLst/>
                        <a:latin typeface="Arial" panose="020B0604020202020204" pitchFamily="34" charset="0"/>
                      </a:endParaRPr>
                    </a:p>
                  </a:txBody>
                  <a:tcPr marL="0" marR="0" marT="0" marB="0" anchor="b"/>
                </a:tc>
                <a:extLst>
                  <a:ext uri="{0D108BD9-81ED-4DB2-BD59-A6C34878D82A}">
                    <a16:rowId xmlns:a16="http://schemas.microsoft.com/office/drawing/2014/main" val="412138848"/>
                  </a:ext>
                </a:extLst>
              </a:tr>
              <a:tr h="251811">
                <a:tc>
                  <a:txBody>
                    <a:bodyPr/>
                    <a:lstStyle/>
                    <a:p>
                      <a:pPr algn="l" fontAlgn="b"/>
                      <a:r>
                        <a:rPr lang="en-US" sz="1400" u="none" strike="noStrike">
                          <a:effectLst/>
                        </a:rPr>
                        <a:t>Tower-C4</a:t>
                      </a:r>
                      <a:endParaRPr lang="en-US" sz="1400" b="0" i="0" u="none" strike="noStrike">
                        <a:effectLst/>
                        <a:latin typeface="Arial" panose="020B0604020202020204" pitchFamily="34" charset="0"/>
                      </a:endParaRPr>
                    </a:p>
                  </a:txBody>
                  <a:tcPr marL="0" marR="0" marT="0" marB="0" anchor="b"/>
                </a:tc>
                <a:tc>
                  <a:txBody>
                    <a:bodyPr/>
                    <a:lstStyle/>
                    <a:p>
                      <a:pPr algn="ctr" fontAlgn="b"/>
                      <a:r>
                        <a:rPr lang="en-US" sz="1400" u="none" strike="noStrike">
                          <a:effectLst/>
                        </a:rPr>
                        <a:t>1-H1 or 1-H2</a:t>
                      </a:r>
                      <a:endParaRPr lang="en-US" sz="1400" b="0" i="0" u="none" strike="noStrike">
                        <a:effectLst/>
                        <a:latin typeface="Arial" panose="020B0604020202020204" pitchFamily="34" charset="0"/>
                      </a:endParaRPr>
                    </a:p>
                  </a:txBody>
                  <a:tcPr marL="0" marR="0" marT="0" marB="0" anchor="b"/>
                </a:tc>
                <a:tc>
                  <a:txBody>
                    <a:bodyPr/>
                    <a:lstStyle/>
                    <a:p>
                      <a:pPr algn="ctr" fontAlgn="b"/>
                      <a:r>
                        <a:rPr lang="en-US" sz="1400" u="none" strike="noStrike">
                          <a:effectLst/>
                        </a:rPr>
                        <a:t>2-H2</a:t>
                      </a:r>
                      <a:endParaRPr lang="en-US" sz="1400" b="0" i="0" u="none" strike="noStrike">
                        <a:effectLst/>
                        <a:latin typeface="Arial" panose="020B0604020202020204" pitchFamily="34" charset="0"/>
                      </a:endParaRPr>
                    </a:p>
                  </a:txBody>
                  <a:tcPr marL="0" marR="0" marT="0" marB="0" anchor="b"/>
                </a:tc>
                <a:tc>
                  <a:txBody>
                    <a:bodyPr/>
                    <a:lstStyle/>
                    <a:p>
                      <a:pPr algn="ctr" fontAlgn="b"/>
                      <a:r>
                        <a:rPr lang="en-US" sz="1400" u="none" strike="noStrike" dirty="0">
                          <a:effectLst/>
                        </a:rPr>
                        <a:t>2-H2</a:t>
                      </a:r>
                      <a:endParaRPr lang="en-US" sz="1400" b="0" i="0" u="none" strike="noStrike" dirty="0">
                        <a:effectLst/>
                        <a:latin typeface="Arial" panose="020B0604020202020204" pitchFamily="34" charset="0"/>
                      </a:endParaRPr>
                    </a:p>
                  </a:txBody>
                  <a:tcPr marL="0" marR="0" marT="0" marB="0" anchor="b"/>
                </a:tc>
                <a:tc>
                  <a:txBody>
                    <a:bodyPr/>
                    <a:lstStyle/>
                    <a:p>
                      <a:pPr algn="ctr" fontAlgn="b"/>
                      <a:r>
                        <a:rPr lang="en-US" sz="1400" u="none" strike="noStrike">
                          <a:effectLst/>
                        </a:rPr>
                        <a:t>(3 levels)</a:t>
                      </a:r>
                      <a:endParaRPr lang="en-US" sz="1400" b="0" i="0" u="none" strike="noStrike">
                        <a:effectLst/>
                        <a:latin typeface="Arial" panose="020B0604020202020204" pitchFamily="34" charset="0"/>
                      </a:endParaRPr>
                    </a:p>
                  </a:txBody>
                  <a:tcPr marL="0" marR="0" marT="0" marB="0" anchor="b"/>
                </a:tc>
                <a:tc gridSpan="3">
                  <a:txBody>
                    <a:bodyPr/>
                    <a:lstStyle/>
                    <a:p>
                      <a:pPr algn="l" fontAlgn="b"/>
                      <a:r>
                        <a:rPr lang="en-US" sz="1400" u="none" strike="noStrike">
                          <a:effectLst/>
                        </a:rPr>
                        <a:t>11.0m + 5m + 5m without Peak </a:t>
                      </a:r>
                      <a:endParaRPr lang="en-US" sz="1400" b="0" i="0" u="none" strike="noStrike">
                        <a:effectLst/>
                        <a:latin typeface="Arial" panose="020B0604020202020204" pitchFamily="34" charset="0"/>
                      </a:endParaRPr>
                    </a:p>
                  </a:txBody>
                  <a:tcPr marL="0" marR="0" marT="0" marB="0" anchor="b"/>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91863557"/>
                  </a:ext>
                </a:extLst>
              </a:tr>
              <a:tr h="251811">
                <a:tc>
                  <a:txBody>
                    <a:bodyPr/>
                    <a:lstStyle/>
                    <a:p>
                      <a:pPr algn="l" fontAlgn="b"/>
                      <a:r>
                        <a:rPr lang="en-US" sz="1400" u="none" strike="noStrike">
                          <a:effectLst/>
                        </a:rPr>
                        <a:t>Tower-C5</a:t>
                      </a:r>
                      <a:endParaRPr lang="en-US" sz="1400" b="0" i="0" u="none" strike="noStrike">
                        <a:effectLst/>
                        <a:latin typeface="Arial" panose="020B0604020202020204" pitchFamily="34" charset="0"/>
                      </a:endParaRPr>
                    </a:p>
                  </a:txBody>
                  <a:tcPr marL="0" marR="0" marT="0" marB="0" anchor="b"/>
                </a:tc>
                <a:tc>
                  <a:txBody>
                    <a:bodyPr/>
                    <a:lstStyle/>
                    <a:p>
                      <a:pPr algn="ctr" fontAlgn="b"/>
                      <a:r>
                        <a:rPr lang="en-US" sz="1400" u="none" strike="noStrike">
                          <a:effectLst/>
                        </a:rPr>
                        <a:t>1-H1</a:t>
                      </a:r>
                      <a:endParaRPr lang="en-US" sz="1400" b="0" i="0" u="none" strike="noStrike">
                        <a:effectLst/>
                        <a:latin typeface="Arial" panose="020B0604020202020204" pitchFamily="34" charset="0"/>
                      </a:endParaRPr>
                    </a:p>
                  </a:txBody>
                  <a:tcPr marL="0" marR="0" marT="0" marB="0" anchor="b"/>
                </a:tc>
                <a:tc>
                  <a:txBody>
                    <a:bodyPr/>
                    <a:lstStyle/>
                    <a:p>
                      <a:pPr algn="ctr" fontAlgn="b"/>
                      <a:r>
                        <a:rPr lang="en-US" sz="1400" u="none" strike="noStrike">
                          <a:effectLst/>
                        </a:rPr>
                        <a:t>2-H2</a:t>
                      </a:r>
                      <a:endParaRPr lang="en-US" sz="1400" b="0" i="0" u="none" strike="noStrike">
                        <a:effectLst/>
                        <a:latin typeface="Arial" panose="020B0604020202020204" pitchFamily="34" charset="0"/>
                      </a:endParaRPr>
                    </a:p>
                  </a:txBody>
                  <a:tcPr marL="0" marR="0" marT="0" marB="0" anchor="b"/>
                </a:tc>
                <a:tc>
                  <a:txBody>
                    <a:bodyPr/>
                    <a:lstStyle/>
                    <a:p>
                      <a:pPr algn="ctr" fontAlgn="b"/>
                      <a:r>
                        <a:rPr lang="en-US" sz="1400" u="none" strike="noStrike" dirty="0">
                          <a:effectLst/>
                        </a:rPr>
                        <a:t>---</a:t>
                      </a:r>
                      <a:endParaRPr lang="en-US" sz="1400" b="0" i="0" u="none" strike="noStrike" dirty="0">
                        <a:effectLst/>
                        <a:latin typeface="Arial" panose="020B0604020202020204" pitchFamily="34" charset="0"/>
                      </a:endParaRPr>
                    </a:p>
                  </a:txBody>
                  <a:tcPr marL="0" marR="0" marT="0" marB="0" anchor="b"/>
                </a:tc>
                <a:tc>
                  <a:txBody>
                    <a:bodyPr/>
                    <a:lstStyle/>
                    <a:p>
                      <a:pPr algn="ctr" fontAlgn="ctr"/>
                      <a:r>
                        <a:rPr lang="en-US" sz="1400" u="none" strike="noStrike">
                          <a:effectLst/>
                        </a:rPr>
                        <a:t>(2 levels)</a:t>
                      </a:r>
                      <a:endParaRPr lang="en-US" sz="1400" b="0" i="0" u="none" strike="noStrike">
                        <a:effectLst/>
                        <a:latin typeface="Arial" panose="020B0604020202020204" pitchFamily="34" charset="0"/>
                      </a:endParaRPr>
                    </a:p>
                  </a:txBody>
                  <a:tcPr marL="0" marR="0" marT="0" marB="0" anchor="ctr"/>
                </a:tc>
                <a:tc gridSpan="3">
                  <a:txBody>
                    <a:bodyPr/>
                    <a:lstStyle/>
                    <a:p>
                      <a:pPr algn="l" fontAlgn="b"/>
                      <a:r>
                        <a:rPr lang="en-US" sz="1400" u="none" strike="noStrike">
                          <a:effectLst/>
                        </a:rPr>
                        <a:t>11.0m + 5m without Peak </a:t>
                      </a:r>
                      <a:endParaRPr lang="en-US" sz="1400" b="0" i="0" u="none" strike="noStrike">
                        <a:effectLst/>
                        <a:latin typeface="Arial" panose="020B0604020202020204" pitchFamily="34" charset="0"/>
                      </a:endParaRPr>
                    </a:p>
                  </a:txBody>
                  <a:tcPr marL="0" marR="0" marT="0" marB="0" anchor="b"/>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027006873"/>
                  </a:ext>
                </a:extLst>
              </a:tr>
              <a:tr h="251811">
                <a:tc>
                  <a:txBody>
                    <a:bodyPr/>
                    <a:lstStyle/>
                    <a:p>
                      <a:pPr algn="l" fontAlgn="b"/>
                      <a:r>
                        <a:rPr lang="en-US" sz="1400" u="none" strike="noStrike">
                          <a:effectLst/>
                        </a:rPr>
                        <a:t>Tower-C6</a:t>
                      </a:r>
                      <a:endParaRPr lang="en-US" sz="1400" b="0" i="0" u="none" strike="noStrike">
                        <a:effectLst/>
                        <a:latin typeface="Arial" panose="020B0604020202020204" pitchFamily="34" charset="0"/>
                      </a:endParaRPr>
                    </a:p>
                  </a:txBody>
                  <a:tcPr marL="0" marR="0" marT="0" marB="0" anchor="b"/>
                </a:tc>
                <a:tc>
                  <a:txBody>
                    <a:bodyPr/>
                    <a:lstStyle/>
                    <a:p>
                      <a:pPr algn="ctr" fontAlgn="b"/>
                      <a:r>
                        <a:rPr lang="en-US" sz="1400" u="none" strike="noStrike">
                          <a:effectLst/>
                        </a:rPr>
                        <a:t>2-H1</a:t>
                      </a:r>
                      <a:endParaRPr lang="en-US" sz="1400" b="0" i="0" u="none" strike="noStrike">
                        <a:effectLst/>
                        <a:latin typeface="Arial" panose="020B0604020202020204" pitchFamily="34" charset="0"/>
                      </a:endParaRPr>
                    </a:p>
                  </a:txBody>
                  <a:tcPr marL="0" marR="0" marT="0" marB="0" anchor="b"/>
                </a:tc>
                <a:tc>
                  <a:txBody>
                    <a:bodyPr/>
                    <a:lstStyle/>
                    <a:p>
                      <a:pPr algn="ctr" fontAlgn="b"/>
                      <a:r>
                        <a:rPr lang="en-US" sz="1400" u="none" strike="noStrike">
                          <a:effectLst/>
                        </a:rPr>
                        <a:t>2-H2</a:t>
                      </a:r>
                      <a:endParaRPr lang="en-US" sz="1400" b="0" i="0" u="none" strike="noStrike">
                        <a:effectLst/>
                        <a:latin typeface="Arial" panose="020B0604020202020204" pitchFamily="34" charset="0"/>
                      </a:endParaRPr>
                    </a:p>
                  </a:txBody>
                  <a:tcPr marL="0" marR="0" marT="0" marB="0" anchor="b"/>
                </a:tc>
                <a:tc>
                  <a:txBody>
                    <a:bodyPr/>
                    <a:lstStyle/>
                    <a:p>
                      <a:pPr algn="ctr" fontAlgn="b"/>
                      <a:r>
                        <a:rPr lang="en-US" sz="1400" u="none" strike="noStrike" dirty="0">
                          <a:effectLst/>
                        </a:rPr>
                        <a:t>---</a:t>
                      </a:r>
                      <a:endParaRPr lang="en-US" sz="1400" b="0" i="0" u="none" strike="noStrike" dirty="0">
                        <a:effectLst/>
                        <a:latin typeface="Arial" panose="020B0604020202020204" pitchFamily="34" charset="0"/>
                      </a:endParaRPr>
                    </a:p>
                  </a:txBody>
                  <a:tcPr marL="0" marR="0" marT="0" marB="0" anchor="b"/>
                </a:tc>
                <a:tc>
                  <a:txBody>
                    <a:bodyPr/>
                    <a:lstStyle/>
                    <a:p>
                      <a:pPr algn="ctr" fontAlgn="ctr"/>
                      <a:r>
                        <a:rPr lang="en-US" sz="1400" u="none" strike="noStrike" dirty="0">
                          <a:effectLst/>
                        </a:rPr>
                        <a:t>(2 levels)</a:t>
                      </a:r>
                      <a:endParaRPr lang="en-US" sz="1400" b="0" i="0" u="none" strike="noStrike" dirty="0">
                        <a:effectLst/>
                        <a:latin typeface="Arial" panose="020B0604020202020204" pitchFamily="34" charset="0"/>
                      </a:endParaRPr>
                    </a:p>
                  </a:txBody>
                  <a:tcPr marL="0" marR="0" marT="0" marB="0" anchor="ctr"/>
                </a:tc>
                <a:tc gridSpan="3">
                  <a:txBody>
                    <a:bodyPr/>
                    <a:lstStyle/>
                    <a:p>
                      <a:pPr algn="l" fontAlgn="b"/>
                      <a:r>
                        <a:rPr lang="en-US" sz="1400" u="none" strike="noStrike">
                          <a:effectLst/>
                        </a:rPr>
                        <a:t>11.0m + 5m without Peak </a:t>
                      </a:r>
                      <a:endParaRPr lang="en-US" sz="1400" b="0" i="0" u="none" strike="noStrike">
                        <a:effectLst/>
                        <a:latin typeface="Arial" panose="020B0604020202020204" pitchFamily="34" charset="0"/>
                      </a:endParaRPr>
                    </a:p>
                  </a:txBody>
                  <a:tcPr marL="0" marR="0" marT="0" marB="0" anchor="b"/>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137562551"/>
                  </a:ext>
                </a:extLst>
              </a:tr>
              <a:tr h="251811">
                <a:tc>
                  <a:txBody>
                    <a:bodyPr/>
                    <a:lstStyle/>
                    <a:p>
                      <a:pPr algn="l" fontAlgn="b"/>
                      <a:r>
                        <a:rPr lang="en-US" sz="1400" u="none" strike="noStrike">
                          <a:effectLst/>
                        </a:rPr>
                        <a:t>Tower-C7</a:t>
                      </a:r>
                      <a:endParaRPr lang="en-US" sz="1400" b="0" i="0" u="none" strike="noStrike">
                        <a:effectLst/>
                        <a:latin typeface="Arial" panose="020B0604020202020204" pitchFamily="34" charset="0"/>
                      </a:endParaRPr>
                    </a:p>
                  </a:txBody>
                  <a:tcPr marL="0" marR="0" marT="0" marB="0" anchor="b"/>
                </a:tc>
                <a:tc>
                  <a:txBody>
                    <a:bodyPr/>
                    <a:lstStyle/>
                    <a:p>
                      <a:pPr algn="ctr" fontAlgn="b"/>
                      <a:r>
                        <a:rPr lang="en-US" sz="1400" u="none" strike="noStrike">
                          <a:effectLst/>
                        </a:rPr>
                        <a:t>1-H2</a:t>
                      </a:r>
                      <a:endParaRPr lang="en-US" sz="1400" b="0" i="0" u="none" strike="noStrike">
                        <a:effectLst/>
                        <a:latin typeface="Arial" panose="020B0604020202020204" pitchFamily="34" charset="0"/>
                      </a:endParaRPr>
                    </a:p>
                  </a:txBody>
                  <a:tcPr marL="0" marR="0" marT="0" marB="0" anchor="b"/>
                </a:tc>
                <a:tc>
                  <a:txBody>
                    <a:bodyPr/>
                    <a:lstStyle/>
                    <a:p>
                      <a:pPr algn="ctr" fontAlgn="b"/>
                      <a:r>
                        <a:rPr lang="en-US" sz="1400" u="none" strike="noStrike">
                          <a:effectLst/>
                        </a:rPr>
                        <a:t>1-H1</a:t>
                      </a:r>
                      <a:endParaRPr lang="en-US" sz="1400" b="0" i="0" u="none" strike="noStrike">
                        <a:effectLst/>
                        <a:latin typeface="Arial" panose="020B0604020202020204" pitchFamily="34" charset="0"/>
                      </a:endParaRPr>
                    </a:p>
                  </a:txBody>
                  <a:tcPr marL="0" marR="0" marT="0" marB="0" anchor="b"/>
                </a:tc>
                <a:tc>
                  <a:txBody>
                    <a:bodyPr/>
                    <a:lstStyle/>
                    <a:p>
                      <a:pPr algn="ctr" fontAlgn="b"/>
                      <a:r>
                        <a:rPr lang="en-US" sz="1400" u="none" strike="noStrike">
                          <a:effectLst/>
                        </a:rPr>
                        <a:t>1-H2</a:t>
                      </a:r>
                      <a:endParaRPr lang="en-US" sz="1400" b="0" i="0" u="none" strike="noStrike">
                        <a:effectLst/>
                        <a:latin typeface="Arial" panose="020B0604020202020204" pitchFamily="34" charset="0"/>
                      </a:endParaRPr>
                    </a:p>
                  </a:txBody>
                  <a:tcPr marL="0" marR="0" marT="0" marB="0" anchor="b"/>
                </a:tc>
                <a:tc>
                  <a:txBody>
                    <a:bodyPr/>
                    <a:lstStyle/>
                    <a:p>
                      <a:pPr algn="ctr" fontAlgn="b"/>
                      <a:r>
                        <a:rPr lang="en-US" sz="1400" u="none" strike="noStrike" dirty="0">
                          <a:effectLst/>
                        </a:rPr>
                        <a:t>(3 levels)</a:t>
                      </a:r>
                      <a:endParaRPr lang="en-US" sz="1400" b="0" i="0" u="none" strike="noStrike" dirty="0">
                        <a:effectLst/>
                        <a:latin typeface="Arial" panose="020B0604020202020204" pitchFamily="34" charset="0"/>
                      </a:endParaRPr>
                    </a:p>
                  </a:txBody>
                  <a:tcPr marL="0" marR="0" marT="0" marB="0" anchor="b"/>
                </a:tc>
                <a:tc gridSpan="3">
                  <a:txBody>
                    <a:bodyPr/>
                    <a:lstStyle/>
                    <a:p>
                      <a:pPr algn="l" fontAlgn="b"/>
                      <a:r>
                        <a:rPr lang="en-US" sz="1400" u="none" strike="noStrike" dirty="0">
                          <a:effectLst/>
                        </a:rPr>
                        <a:t>11.0m + 5m + 5m without Peak </a:t>
                      </a:r>
                      <a:endParaRPr lang="en-US" sz="1400" b="0" i="0" u="none" strike="noStrike" dirty="0">
                        <a:effectLst/>
                        <a:latin typeface="Arial" panose="020B0604020202020204" pitchFamily="34" charset="0"/>
                      </a:endParaRPr>
                    </a:p>
                  </a:txBody>
                  <a:tcPr marL="0" marR="0" marT="0" marB="0" anchor="b"/>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82670667"/>
                  </a:ext>
                </a:extLst>
              </a:tr>
              <a:tr h="251811">
                <a:tc>
                  <a:txBody>
                    <a:bodyPr/>
                    <a:lstStyle/>
                    <a:p>
                      <a:pPr algn="l" fontAlgn="b"/>
                      <a:r>
                        <a:rPr lang="en-US" sz="1400" u="none" strike="noStrike">
                          <a:effectLst/>
                        </a:rPr>
                        <a:t>Tower-C9</a:t>
                      </a:r>
                      <a:endParaRPr lang="en-US" sz="1400" b="0" i="0" u="none" strike="noStrike">
                        <a:effectLst/>
                        <a:latin typeface="Arial" panose="020B0604020202020204" pitchFamily="34" charset="0"/>
                      </a:endParaRPr>
                    </a:p>
                  </a:txBody>
                  <a:tcPr marL="0" marR="0" marT="0" marB="0" anchor="b"/>
                </a:tc>
                <a:tc>
                  <a:txBody>
                    <a:bodyPr/>
                    <a:lstStyle/>
                    <a:p>
                      <a:pPr algn="ctr" fontAlgn="b"/>
                      <a:r>
                        <a:rPr lang="en-US" sz="1400" u="none" strike="noStrike">
                          <a:effectLst/>
                        </a:rPr>
                        <a:t>---</a:t>
                      </a:r>
                      <a:endParaRPr lang="en-US" sz="1400" b="0" i="0" u="none" strike="noStrike">
                        <a:effectLst/>
                        <a:latin typeface="Arial" panose="020B0604020202020204" pitchFamily="34" charset="0"/>
                      </a:endParaRPr>
                    </a:p>
                  </a:txBody>
                  <a:tcPr marL="0" marR="0" marT="0" marB="0" anchor="b"/>
                </a:tc>
                <a:tc>
                  <a:txBody>
                    <a:bodyPr/>
                    <a:lstStyle/>
                    <a:p>
                      <a:pPr algn="ctr" fontAlgn="b"/>
                      <a:r>
                        <a:rPr lang="en-US" sz="1400" u="none" strike="noStrike">
                          <a:effectLst/>
                        </a:rPr>
                        <a:t>1-H1 &amp;1-H2</a:t>
                      </a:r>
                      <a:endParaRPr lang="en-US" sz="1400" b="0" i="0" u="none" strike="noStrike">
                        <a:effectLst/>
                        <a:latin typeface="Arial" panose="020B0604020202020204" pitchFamily="34" charset="0"/>
                      </a:endParaRPr>
                    </a:p>
                  </a:txBody>
                  <a:tcPr marL="0" marR="0" marT="0" marB="0" anchor="b"/>
                </a:tc>
                <a:tc>
                  <a:txBody>
                    <a:bodyPr/>
                    <a:lstStyle/>
                    <a:p>
                      <a:pPr algn="ctr" fontAlgn="b"/>
                      <a:r>
                        <a:rPr lang="en-US" sz="1400" u="none" strike="noStrike">
                          <a:effectLst/>
                        </a:rPr>
                        <a:t>---</a:t>
                      </a:r>
                      <a:endParaRPr lang="en-US" sz="1400" b="0" i="0" u="none" strike="noStrike">
                        <a:effectLst/>
                        <a:latin typeface="Arial" panose="020B0604020202020204" pitchFamily="34" charset="0"/>
                      </a:endParaRPr>
                    </a:p>
                  </a:txBody>
                  <a:tcPr marL="0" marR="0" marT="0" marB="0" anchor="b"/>
                </a:tc>
                <a:tc>
                  <a:txBody>
                    <a:bodyPr/>
                    <a:lstStyle/>
                    <a:p>
                      <a:pPr algn="ctr" fontAlgn="b"/>
                      <a:r>
                        <a:rPr lang="en-US" sz="1400" u="none" strike="noStrike">
                          <a:effectLst/>
                        </a:rPr>
                        <a:t>(1 level)</a:t>
                      </a:r>
                      <a:endParaRPr lang="en-US" sz="1400" b="0" i="0" u="none" strike="noStrike">
                        <a:effectLst/>
                        <a:latin typeface="Arial" panose="020B0604020202020204" pitchFamily="34" charset="0"/>
                      </a:endParaRPr>
                    </a:p>
                  </a:txBody>
                  <a:tcPr marL="0" marR="0" marT="0" marB="0" anchor="b"/>
                </a:tc>
                <a:tc gridSpan="3">
                  <a:txBody>
                    <a:bodyPr/>
                    <a:lstStyle/>
                    <a:p>
                      <a:pPr algn="l" fontAlgn="b"/>
                      <a:r>
                        <a:rPr lang="en-US" sz="1400" u="none" strike="noStrike" dirty="0">
                          <a:effectLst/>
                        </a:rPr>
                        <a:t>11.0m + 5m without Peak </a:t>
                      </a:r>
                      <a:endParaRPr lang="en-US" sz="1400" b="0" i="0" u="none" strike="noStrike" dirty="0">
                        <a:effectLst/>
                        <a:latin typeface="Arial" panose="020B0604020202020204" pitchFamily="34" charset="0"/>
                      </a:endParaRPr>
                    </a:p>
                  </a:txBody>
                  <a:tcPr marL="0" marR="0" marT="0" marB="0" anchor="b"/>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92417294"/>
                  </a:ext>
                </a:extLst>
              </a:tr>
              <a:tr h="452762">
                <a:tc>
                  <a:txBody>
                    <a:bodyPr/>
                    <a:lstStyle/>
                    <a:p>
                      <a:pPr algn="l" fontAlgn="b"/>
                      <a:r>
                        <a:rPr lang="en-US" sz="1400" u="none" strike="noStrike" dirty="0">
                          <a:effectLst/>
                        </a:rPr>
                        <a:t>Tower-C10</a:t>
                      </a:r>
                      <a:endParaRPr lang="en-US" sz="1400" b="0" i="0" u="none" strike="noStrike" dirty="0">
                        <a:effectLst/>
                        <a:latin typeface="Arial" panose="020B0604020202020204" pitchFamily="34" charset="0"/>
                      </a:endParaRPr>
                    </a:p>
                  </a:txBody>
                  <a:tcPr marL="0" marR="0" marT="0" marB="0" anchor="b"/>
                </a:tc>
                <a:tc>
                  <a:txBody>
                    <a:bodyPr/>
                    <a:lstStyle/>
                    <a:p>
                      <a:pPr algn="ctr" fontAlgn="b"/>
                      <a:r>
                        <a:rPr lang="en-US" sz="1400" u="none" strike="noStrike" dirty="0">
                          <a:effectLst/>
                        </a:rPr>
                        <a:t>2-H1</a:t>
                      </a:r>
                      <a:endParaRPr lang="en-US" sz="1400" b="0" i="0" u="none" strike="noStrike" dirty="0">
                        <a:effectLst/>
                        <a:latin typeface="Arial" panose="020B0604020202020204" pitchFamily="34" charset="0"/>
                      </a:endParaRPr>
                    </a:p>
                  </a:txBody>
                  <a:tcPr marL="0" marR="0" marT="0" marB="0" anchor="b"/>
                </a:tc>
                <a:tc>
                  <a:txBody>
                    <a:bodyPr/>
                    <a:lstStyle/>
                    <a:p>
                      <a:pPr algn="ctr" fontAlgn="b"/>
                      <a:r>
                        <a:rPr lang="en-US" sz="1400" u="none" strike="noStrike" dirty="0">
                          <a:effectLst/>
                        </a:rPr>
                        <a:t>1-H1 &amp;1-H2</a:t>
                      </a:r>
                      <a:endParaRPr lang="en-US" sz="1400" b="0" i="0" u="none" strike="noStrike" dirty="0">
                        <a:effectLst/>
                        <a:latin typeface="Arial" panose="020B0604020202020204" pitchFamily="34" charset="0"/>
                      </a:endParaRPr>
                    </a:p>
                  </a:txBody>
                  <a:tcPr marL="0" marR="0" marT="0" marB="0" anchor="b"/>
                </a:tc>
                <a:tc>
                  <a:txBody>
                    <a:bodyPr/>
                    <a:lstStyle/>
                    <a:p>
                      <a:pPr algn="ctr" fontAlgn="b"/>
                      <a:r>
                        <a:rPr lang="en-US" sz="1400" u="none" strike="noStrike">
                          <a:effectLst/>
                        </a:rPr>
                        <a:t>---</a:t>
                      </a:r>
                      <a:endParaRPr lang="en-US" sz="1400" b="0" i="0" u="none" strike="noStrike">
                        <a:effectLst/>
                        <a:latin typeface="Arial" panose="020B0604020202020204" pitchFamily="34" charset="0"/>
                      </a:endParaRPr>
                    </a:p>
                  </a:txBody>
                  <a:tcPr marL="0" marR="0" marT="0" marB="0" anchor="b"/>
                </a:tc>
                <a:tc>
                  <a:txBody>
                    <a:bodyPr/>
                    <a:lstStyle/>
                    <a:p>
                      <a:pPr algn="ctr" fontAlgn="ctr"/>
                      <a:r>
                        <a:rPr lang="en-US" sz="1400" u="none" strike="noStrike">
                          <a:effectLst/>
                        </a:rPr>
                        <a:t>(2 levels)</a:t>
                      </a:r>
                      <a:endParaRPr lang="en-US" sz="1400" b="0" i="0" u="none" strike="noStrike">
                        <a:effectLst/>
                        <a:latin typeface="Arial" panose="020B0604020202020204" pitchFamily="34" charset="0"/>
                      </a:endParaRPr>
                    </a:p>
                  </a:txBody>
                  <a:tcPr marL="0" marR="0" marT="0" marB="0" anchor="ctr"/>
                </a:tc>
                <a:tc gridSpan="3">
                  <a:txBody>
                    <a:bodyPr/>
                    <a:lstStyle/>
                    <a:p>
                      <a:pPr algn="l" fontAlgn="b"/>
                      <a:r>
                        <a:rPr lang="en-US" sz="1400" u="none" strike="noStrike" dirty="0">
                          <a:effectLst/>
                        </a:rPr>
                        <a:t>11.0m + 5m without Peak </a:t>
                      </a:r>
                      <a:endParaRPr lang="en-US" sz="1400" b="0" i="0" u="none" strike="noStrike" dirty="0">
                        <a:effectLst/>
                        <a:latin typeface="Arial" panose="020B0604020202020204" pitchFamily="34" charset="0"/>
                      </a:endParaRPr>
                    </a:p>
                  </a:txBody>
                  <a:tcPr marL="0" marR="0" marT="0" marB="0" anchor="b"/>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94769981"/>
                  </a:ext>
                </a:extLst>
              </a:tr>
            </a:tbl>
          </a:graphicData>
        </a:graphic>
      </p:graphicFrame>
      <p:graphicFrame>
        <p:nvGraphicFramePr>
          <p:cNvPr id="4" name="Table 3">
            <a:extLst>
              <a:ext uri="{FF2B5EF4-FFF2-40B4-BE49-F238E27FC236}">
                <a16:creationId xmlns:a16="http://schemas.microsoft.com/office/drawing/2014/main" id="{CF4BE353-F5AD-59BA-E160-597A7F5DB25F}"/>
              </a:ext>
            </a:extLst>
          </p:cNvPr>
          <p:cNvGraphicFramePr>
            <a:graphicFrameLocks noGrp="1"/>
          </p:cNvGraphicFramePr>
          <p:nvPr>
            <p:extLst>
              <p:ext uri="{D42A27DB-BD31-4B8C-83A1-F6EECF244321}">
                <p14:modId xmlns:p14="http://schemas.microsoft.com/office/powerpoint/2010/main" val="3484347894"/>
              </p:ext>
            </p:extLst>
          </p:nvPr>
        </p:nvGraphicFramePr>
        <p:xfrm>
          <a:off x="639144" y="5029200"/>
          <a:ext cx="7571407" cy="685800"/>
        </p:xfrm>
        <a:graphic>
          <a:graphicData uri="http://schemas.openxmlformats.org/drawingml/2006/table">
            <a:tbl>
              <a:tblPr>
                <a:tableStyleId>{5C22544A-7EE6-4342-B048-85BDC9FD1C3A}</a:tableStyleId>
              </a:tblPr>
              <a:tblGrid>
                <a:gridCol w="1037256">
                  <a:extLst>
                    <a:ext uri="{9D8B030D-6E8A-4147-A177-3AD203B41FA5}">
                      <a16:colId xmlns:a16="http://schemas.microsoft.com/office/drawing/2014/main" val="2203752577"/>
                    </a:ext>
                  </a:extLst>
                </a:gridCol>
                <a:gridCol w="4038600">
                  <a:extLst>
                    <a:ext uri="{9D8B030D-6E8A-4147-A177-3AD203B41FA5}">
                      <a16:colId xmlns:a16="http://schemas.microsoft.com/office/drawing/2014/main" val="3499473715"/>
                    </a:ext>
                  </a:extLst>
                </a:gridCol>
                <a:gridCol w="2495551">
                  <a:extLst>
                    <a:ext uri="{9D8B030D-6E8A-4147-A177-3AD203B41FA5}">
                      <a16:colId xmlns:a16="http://schemas.microsoft.com/office/drawing/2014/main" val="3384988051"/>
                    </a:ext>
                  </a:extLst>
                </a:gridCol>
              </a:tblGrid>
              <a:tr h="342900">
                <a:tc>
                  <a:txBody>
                    <a:bodyPr/>
                    <a:lstStyle/>
                    <a:p>
                      <a:pPr marL="0" algn="l" defTabSz="914400" rtl="0" eaLnBrk="1" fontAlgn="b" latinLnBrk="0" hangingPunct="1"/>
                      <a:r>
                        <a:rPr lang="en-US" sz="1400" u="none" strike="noStrike" kern="1200" dirty="0">
                          <a:solidFill>
                            <a:schemeClr val="dk1"/>
                          </a:solidFill>
                          <a:effectLst/>
                          <a:latin typeface="+mn-lt"/>
                          <a:ea typeface="+mn-ea"/>
                          <a:cs typeface="+mn-cs"/>
                        </a:rPr>
                        <a:t>Beam-H1</a:t>
                      </a:r>
                    </a:p>
                  </a:txBody>
                  <a:tcPr marL="0" marR="0" marT="0" marB="0" anchor="b"/>
                </a:tc>
                <a:tc>
                  <a:txBody>
                    <a:bodyPr/>
                    <a:lstStyle/>
                    <a:p>
                      <a:pPr marL="0" algn="l" defTabSz="914400" rtl="0" eaLnBrk="1" fontAlgn="b" latinLnBrk="0" hangingPunct="1"/>
                      <a:r>
                        <a:rPr lang="en-US" sz="1400" u="none" strike="noStrike" kern="1200" dirty="0">
                          <a:solidFill>
                            <a:schemeClr val="dk1"/>
                          </a:solidFill>
                          <a:effectLst/>
                          <a:latin typeface="+mn-lt"/>
                          <a:ea typeface="+mn-ea"/>
                          <a:cs typeface="+mn-cs"/>
                        </a:rPr>
                        <a:t>18m beam with Quad Moose </a:t>
                      </a:r>
                    </a:p>
                  </a:txBody>
                  <a:tcPr marL="0" marR="0" marT="0" marB="0" anchor="b"/>
                </a:tc>
                <a:tc>
                  <a:txBody>
                    <a:bodyPr/>
                    <a:lstStyle/>
                    <a:p>
                      <a:pPr marL="0" algn="l" defTabSz="914400" rtl="0" eaLnBrk="1" fontAlgn="b" latinLnBrk="0" hangingPunct="1"/>
                      <a:r>
                        <a:rPr lang="en-US" sz="1400" u="none" strike="noStrike" kern="1200" dirty="0">
                          <a:solidFill>
                            <a:schemeClr val="dk1"/>
                          </a:solidFill>
                          <a:effectLst/>
                          <a:latin typeface="+mn-lt"/>
                          <a:ea typeface="+mn-ea"/>
                          <a:cs typeface="+mn-cs"/>
                        </a:rPr>
                        <a:t>=16.5+0.75+0.75</a:t>
                      </a:r>
                    </a:p>
                  </a:txBody>
                  <a:tcPr marL="0" marR="0" marT="0" marB="0" anchor="b"/>
                </a:tc>
                <a:extLst>
                  <a:ext uri="{0D108BD9-81ED-4DB2-BD59-A6C34878D82A}">
                    <a16:rowId xmlns:a16="http://schemas.microsoft.com/office/drawing/2014/main" val="2588554580"/>
                  </a:ext>
                </a:extLst>
              </a:tr>
              <a:tr h="342900">
                <a:tc>
                  <a:txBody>
                    <a:bodyPr/>
                    <a:lstStyle/>
                    <a:p>
                      <a:pPr marL="0" algn="l" defTabSz="914400" rtl="0" eaLnBrk="1" fontAlgn="b" latinLnBrk="0" hangingPunct="1"/>
                      <a:r>
                        <a:rPr lang="en-US" sz="1400" u="none" strike="noStrike" kern="1200" dirty="0">
                          <a:solidFill>
                            <a:schemeClr val="dk1"/>
                          </a:solidFill>
                          <a:effectLst/>
                          <a:latin typeface="+mn-lt"/>
                          <a:ea typeface="+mn-ea"/>
                          <a:cs typeface="+mn-cs"/>
                        </a:rPr>
                        <a:t>Beam-H2</a:t>
                      </a:r>
                    </a:p>
                  </a:txBody>
                  <a:tcPr marL="0" marR="0" marT="0" marB="0" anchor="b"/>
                </a:tc>
                <a:tc>
                  <a:txBody>
                    <a:bodyPr/>
                    <a:lstStyle/>
                    <a:p>
                      <a:pPr marL="0" algn="l" defTabSz="914400" rtl="0" eaLnBrk="1" fontAlgn="b" latinLnBrk="0" hangingPunct="1"/>
                      <a:r>
                        <a:rPr lang="en-US" sz="1400" u="none" strike="noStrike" kern="1200" dirty="0">
                          <a:solidFill>
                            <a:schemeClr val="dk1"/>
                          </a:solidFill>
                          <a:effectLst/>
                          <a:latin typeface="+mn-lt"/>
                          <a:ea typeface="+mn-ea"/>
                          <a:cs typeface="+mn-cs"/>
                        </a:rPr>
                        <a:t>17m beam with Twin Moose </a:t>
                      </a:r>
                    </a:p>
                  </a:txBody>
                  <a:tcPr marL="0" marR="0" marT="0" marB="0" anchor="b"/>
                </a:tc>
                <a:tc>
                  <a:txBody>
                    <a:bodyPr/>
                    <a:lstStyle/>
                    <a:p>
                      <a:pPr marL="0" algn="l" defTabSz="914400" rtl="0" eaLnBrk="1" fontAlgn="b" latinLnBrk="0" hangingPunct="1"/>
                      <a:r>
                        <a:rPr lang="en-US" sz="1400" u="none" strike="noStrike" kern="1200" dirty="0">
                          <a:solidFill>
                            <a:schemeClr val="dk1"/>
                          </a:solidFill>
                          <a:effectLst/>
                          <a:latin typeface="+mn-lt"/>
                          <a:ea typeface="+mn-ea"/>
                          <a:cs typeface="+mn-cs"/>
                        </a:rPr>
                        <a:t>=15.5+0.75+0.75</a:t>
                      </a:r>
                    </a:p>
                  </a:txBody>
                  <a:tcPr marL="0" marR="0" marT="0" marB="0" anchor="b"/>
                </a:tc>
                <a:extLst>
                  <a:ext uri="{0D108BD9-81ED-4DB2-BD59-A6C34878D82A}">
                    <a16:rowId xmlns:a16="http://schemas.microsoft.com/office/drawing/2014/main" val="2521943956"/>
                  </a:ext>
                </a:extLst>
              </a:tr>
            </a:tbl>
          </a:graphicData>
        </a:graphic>
      </p:graphicFrame>
    </p:spTree>
    <p:extLst>
      <p:ext uri="{BB962C8B-B14F-4D97-AF65-F5344CB8AC3E}">
        <p14:creationId xmlns:p14="http://schemas.microsoft.com/office/powerpoint/2010/main" val="253142357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3192A9-1AFE-A556-1D70-6E160F582667}"/>
              </a:ext>
            </a:extLst>
          </p:cNvPr>
          <p:cNvSpPr>
            <a:spLocks noGrp="1"/>
          </p:cNvSpPr>
          <p:nvPr>
            <p:ph type="title"/>
          </p:nvPr>
        </p:nvSpPr>
        <p:spPr/>
        <p:txBody>
          <a:bodyPr>
            <a:normAutofit/>
          </a:bodyPr>
          <a:lstStyle/>
          <a:p>
            <a:r>
              <a:rPr lang="en-US" sz="3600" dirty="0"/>
              <a:t>220kV Columns &amp; Beams in 400kV Sub-station (Zone-3) with Peaks</a:t>
            </a:r>
          </a:p>
        </p:txBody>
      </p:sp>
      <p:graphicFrame>
        <p:nvGraphicFramePr>
          <p:cNvPr id="3" name="Table 2">
            <a:extLst>
              <a:ext uri="{FF2B5EF4-FFF2-40B4-BE49-F238E27FC236}">
                <a16:creationId xmlns:a16="http://schemas.microsoft.com/office/drawing/2014/main" id="{9FF40D5F-2BAD-5A18-49C5-4800C3DA8226}"/>
              </a:ext>
            </a:extLst>
          </p:cNvPr>
          <p:cNvGraphicFramePr>
            <a:graphicFrameLocks noGrp="1"/>
          </p:cNvGraphicFramePr>
          <p:nvPr>
            <p:extLst>
              <p:ext uri="{D42A27DB-BD31-4B8C-83A1-F6EECF244321}">
                <p14:modId xmlns:p14="http://schemas.microsoft.com/office/powerpoint/2010/main" val="1338859692"/>
              </p:ext>
            </p:extLst>
          </p:nvPr>
        </p:nvGraphicFramePr>
        <p:xfrm>
          <a:off x="762000" y="1905000"/>
          <a:ext cx="7448549" cy="3733799"/>
        </p:xfrm>
        <a:graphic>
          <a:graphicData uri="http://schemas.openxmlformats.org/drawingml/2006/table">
            <a:tbl>
              <a:tblPr>
                <a:tableStyleId>{5C22544A-7EE6-4342-B048-85BDC9FD1C3A}</a:tableStyleId>
              </a:tblPr>
              <a:tblGrid>
                <a:gridCol w="1624223">
                  <a:extLst>
                    <a:ext uri="{9D8B030D-6E8A-4147-A177-3AD203B41FA5}">
                      <a16:colId xmlns:a16="http://schemas.microsoft.com/office/drawing/2014/main" val="3327275048"/>
                    </a:ext>
                  </a:extLst>
                </a:gridCol>
                <a:gridCol w="3170666">
                  <a:extLst>
                    <a:ext uri="{9D8B030D-6E8A-4147-A177-3AD203B41FA5}">
                      <a16:colId xmlns:a16="http://schemas.microsoft.com/office/drawing/2014/main" val="3685852186"/>
                    </a:ext>
                  </a:extLst>
                </a:gridCol>
                <a:gridCol w="1326830">
                  <a:extLst>
                    <a:ext uri="{9D8B030D-6E8A-4147-A177-3AD203B41FA5}">
                      <a16:colId xmlns:a16="http://schemas.microsoft.com/office/drawing/2014/main" val="2048668811"/>
                    </a:ext>
                  </a:extLst>
                </a:gridCol>
                <a:gridCol w="1326830">
                  <a:extLst>
                    <a:ext uri="{9D8B030D-6E8A-4147-A177-3AD203B41FA5}">
                      <a16:colId xmlns:a16="http://schemas.microsoft.com/office/drawing/2014/main" val="926750151"/>
                    </a:ext>
                  </a:extLst>
                </a:gridCol>
              </a:tblGrid>
              <a:tr h="416546">
                <a:tc>
                  <a:txBody>
                    <a:bodyPr/>
                    <a:lstStyle/>
                    <a:p>
                      <a:pPr algn="l" fontAlgn="b"/>
                      <a:r>
                        <a:rPr lang="en-US" sz="1800" u="none" strike="noStrike" dirty="0">
                          <a:effectLst/>
                        </a:rPr>
                        <a:t>Tower-C2P</a:t>
                      </a:r>
                      <a:endParaRPr lang="en-US" sz="1800" b="0" i="1" u="none" strike="noStrike" dirty="0">
                        <a:solidFill>
                          <a:srgbClr val="0070C0"/>
                        </a:solidFill>
                        <a:effectLst/>
                        <a:latin typeface="Arial" panose="020B0604020202020204" pitchFamily="34" charset="0"/>
                      </a:endParaRPr>
                    </a:p>
                  </a:txBody>
                  <a:tcPr marL="0" marR="0" marT="0" marB="0" anchor="b"/>
                </a:tc>
                <a:tc>
                  <a:txBody>
                    <a:bodyPr/>
                    <a:lstStyle/>
                    <a:p>
                      <a:pPr algn="l" fontAlgn="b"/>
                      <a:r>
                        <a:rPr lang="en-US" sz="1800" u="none" strike="noStrike">
                          <a:effectLst/>
                        </a:rPr>
                        <a:t>11.0m + 5m + 5m Peak </a:t>
                      </a:r>
                      <a:endParaRPr lang="en-US" sz="1800" b="0" i="1" u="none" strike="noStrike">
                        <a:solidFill>
                          <a:srgbClr val="0070C0"/>
                        </a:solidFill>
                        <a:effectLst/>
                        <a:latin typeface="Arial" panose="020B0604020202020204" pitchFamily="34" charset="0"/>
                      </a:endParaRPr>
                    </a:p>
                  </a:txBody>
                  <a:tcPr marL="0" marR="0" marT="0" marB="0" anchor="b"/>
                </a:tc>
                <a:tc>
                  <a:txBody>
                    <a:bodyPr/>
                    <a:lstStyle/>
                    <a:p>
                      <a:pPr algn="l" fontAlgn="b"/>
                      <a:endParaRPr lang="en-US" sz="1800" b="0" i="0" u="none" strike="noStrike">
                        <a:effectLst/>
                        <a:latin typeface="Arial" panose="020B0604020202020204" pitchFamily="34" charset="0"/>
                      </a:endParaRPr>
                    </a:p>
                  </a:txBody>
                  <a:tcPr marL="0" marR="0" marT="0" marB="0" anchor="b"/>
                </a:tc>
                <a:tc>
                  <a:txBody>
                    <a:bodyPr/>
                    <a:lstStyle/>
                    <a:p>
                      <a:pPr algn="l" fontAlgn="b"/>
                      <a:r>
                        <a:rPr lang="en-US" sz="1800" u="none" strike="noStrike">
                          <a:effectLst/>
                        </a:rPr>
                        <a:t>16+Peak</a:t>
                      </a:r>
                      <a:endParaRPr lang="en-US" sz="1800" b="0" i="0" u="none" strike="noStrike">
                        <a:effectLst/>
                        <a:latin typeface="Arial" panose="020B0604020202020204" pitchFamily="34" charset="0"/>
                      </a:endParaRPr>
                    </a:p>
                  </a:txBody>
                  <a:tcPr marL="0" marR="0" marT="0" marB="0" anchor="b"/>
                </a:tc>
                <a:extLst>
                  <a:ext uri="{0D108BD9-81ED-4DB2-BD59-A6C34878D82A}">
                    <a16:rowId xmlns:a16="http://schemas.microsoft.com/office/drawing/2014/main" val="268669602"/>
                  </a:ext>
                </a:extLst>
              </a:tr>
              <a:tr h="416546">
                <a:tc>
                  <a:txBody>
                    <a:bodyPr/>
                    <a:lstStyle/>
                    <a:p>
                      <a:pPr algn="l" fontAlgn="b"/>
                      <a:r>
                        <a:rPr lang="en-US" sz="1800" u="none" strike="noStrike" dirty="0">
                          <a:effectLst/>
                        </a:rPr>
                        <a:t>Tower-C4M</a:t>
                      </a:r>
                      <a:endParaRPr lang="en-US" sz="1800" b="0" i="1" u="none" strike="noStrike" dirty="0">
                        <a:solidFill>
                          <a:srgbClr val="0070C0"/>
                        </a:solidFill>
                        <a:effectLst/>
                        <a:latin typeface="Arial" panose="020B0604020202020204" pitchFamily="34" charset="0"/>
                      </a:endParaRPr>
                    </a:p>
                  </a:txBody>
                  <a:tcPr marL="0" marR="0" marT="0" marB="0" anchor="b"/>
                </a:tc>
                <a:tc gridSpan="2">
                  <a:txBody>
                    <a:bodyPr/>
                    <a:lstStyle/>
                    <a:p>
                      <a:pPr algn="l" fontAlgn="b"/>
                      <a:r>
                        <a:rPr lang="en-US" sz="1800" u="none" strike="noStrike" dirty="0">
                          <a:effectLst/>
                        </a:rPr>
                        <a:t>11.0m + 5m + 5m Peak (Truncated C4)</a:t>
                      </a:r>
                      <a:endParaRPr lang="en-US" sz="1800" b="0" i="1" u="none" strike="noStrike" dirty="0">
                        <a:solidFill>
                          <a:srgbClr val="0070C0"/>
                        </a:solidFill>
                        <a:effectLst/>
                        <a:latin typeface="Arial" panose="020B0604020202020204" pitchFamily="34" charset="0"/>
                      </a:endParaRPr>
                    </a:p>
                  </a:txBody>
                  <a:tcPr marL="0" marR="0" marT="0" marB="0" anchor="b"/>
                </a:tc>
                <a:tc hMerge="1">
                  <a:txBody>
                    <a:bodyPr/>
                    <a:lstStyle/>
                    <a:p>
                      <a:endParaRPr lang="en-US"/>
                    </a:p>
                  </a:txBody>
                  <a:tcPr/>
                </a:tc>
                <a:tc>
                  <a:txBody>
                    <a:bodyPr/>
                    <a:lstStyle/>
                    <a:p>
                      <a:pPr algn="l" fontAlgn="b"/>
                      <a:r>
                        <a:rPr lang="en-US" sz="1800" u="none" strike="noStrike">
                          <a:effectLst/>
                        </a:rPr>
                        <a:t>16+Peak</a:t>
                      </a:r>
                      <a:endParaRPr lang="en-US" sz="1800" b="0" i="0" u="none" strike="noStrike">
                        <a:effectLst/>
                        <a:latin typeface="Arial" panose="020B0604020202020204" pitchFamily="34" charset="0"/>
                      </a:endParaRPr>
                    </a:p>
                  </a:txBody>
                  <a:tcPr marL="0" marR="0" marT="0" marB="0" anchor="b"/>
                </a:tc>
                <a:extLst>
                  <a:ext uri="{0D108BD9-81ED-4DB2-BD59-A6C34878D82A}">
                    <a16:rowId xmlns:a16="http://schemas.microsoft.com/office/drawing/2014/main" val="2118520347"/>
                  </a:ext>
                </a:extLst>
              </a:tr>
              <a:tr h="416546">
                <a:tc>
                  <a:txBody>
                    <a:bodyPr/>
                    <a:lstStyle/>
                    <a:p>
                      <a:pPr algn="l" fontAlgn="b"/>
                      <a:r>
                        <a:rPr lang="en-US" sz="1800" u="none" strike="noStrike" dirty="0">
                          <a:effectLst/>
                        </a:rPr>
                        <a:t>Tower-C5M</a:t>
                      </a:r>
                      <a:endParaRPr lang="en-US" sz="1800" b="0" i="1" u="none" strike="noStrike" dirty="0">
                        <a:solidFill>
                          <a:srgbClr val="0070C0"/>
                        </a:solidFill>
                        <a:effectLst/>
                        <a:latin typeface="Arial" panose="020B0604020202020204" pitchFamily="34" charset="0"/>
                      </a:endParaRPr>
                    </a:p>
                  </a:txBody>
                  <a:tcPr marL="0" marR="0" marT="0" marB="0" anchor="b"/>
                </a:tc>
                <a:tc gridSpan="2">
                  <a:txBody>
                    <a:bodyPr/>
                    <a:lstStyle/>
                    <a:p>
                      <a:pPr algn="l" fontAlgn="b"/>
                      <a:r>
                        <a:rPr lang="en-US" sz="1800" u="none" strike="noStrike" dirty="0">
                          <a:effectLst/>
                        </a:rPr>
                        <a:t>11.0m + 5m Peak (Truncated C5)</a:t>
                      </a:r>
                      <a:endParaRPr lang="en-US" sz="1800" b="0" i="1" u="none" strike="noStrike" dirty="0">
                        <a:solidFill>
                          <a:srgbClr val="0070C0"/>
                        </a:solidFill>
                        <a:effectLst/>
                        <a:latin typeface="Arial" panose="020B0604020202020204" pitchFamily="34" charset="0"/>
                      </a:endParaRPr>
                    </a:p>
                  </a:txBody>
                  <a:tcPr marL="0" marR="0" marT="0" marB="0" anchor="b"/>
                </a:tc>
                <a:tc hMerge="1">
                  <a:txBody>
                    <a:bodyPr/>
                    <a:lstStyle/>
                    <a:p>
                      <a:endParaRPr lang="en-US"/>
                    </a:p>
                  </a:txBody>
                  <a:tcPr/>
                </a:tc>
                <a:tc>
                  <a:txBody>
                    <a:bodyPr/>
                    <a:lstStyle/>
                    <a:p>
                      <a:pPr algn="l" fontAlgn="b"/>
                      <a:r>
                        <a:rPr lang="en-US" sz="1800" u="none" strike="noStrike">
                          <a:effectLst/>
                        </a:rPr>
                        <a:t>11+Peak</a:t>
                      </a:r>
                      <a:endParaRPr lang="en-US" sz="1800" b="0" i="0" u="none" strike="noStrike">
                        <a:effectLst/>
                        <a:latin typeface="Arial" panose="020B0604020202020204" pitchFamily="34" charset="0"/>
                      </a:endParaRPr>
                    </a:p>
                  </a:txBody>
                  <a:tcPr marL="0" marR="0" marT="0" marB="0" anchor="b"/>
                </a:tc>
                <a:extLst>
                  <a:ext uri="{0D108BD9-81ED-4DB2-BD59-A6C34878D82A}">
                    <a16:rowId xmlns:a16="http://schemas.microsoft.com/office/drawing/2014/main" val="2617679927"/>
                  </a:ext>
                </a:extLst>
              </a:tr>
              <a:tr h="433473">
                <a:tc>
                  <a:txBody>
                    <a:bodyPr/>
                    <a:lstStyle/>
                    <a:p>
                      <a:pPr algn="l" fontAlgn="b"/>
                      <a:r>
                        <a:rPr lang="en-US" sz="1800" u="none" strike="noStrike">
                          <a:effectLst/>
                        </a:rPr>
                        <a:t>Tower-C6P</a:t>
                      </a:r>
                      <a:endParaRPr lang="en-US" sz="1800" b="0" i="1" u="none" strike="noStrike">
                        <a:solidFill>
                          <a:srgbClr val="0070C0"/>
                        </a:solidFill>
                        <a:effectLst/>
                        <a:latin typeface="Arial" panose="020B0604020202020204" pitchFamily="34" charset="0"/>
                      </a:endParaRPr>
                    </a:p>
                  </a:txBody>
                  <a:tcPr marL="0" marR="0" marT="0" marB="0" anchor="b"/>
                </a:tc>
                <a:tc>
                  <a:txBody>
                    <a:bodyPr/>
                    <a:lstStyle/>
                    <a:p>
                      <a:pPr algn="l" fontAlgn="b"/>
                      <a:r>
                        <a:rPr lang="en-US" sz="1800" u="none" strike="noStrike" dirty="0">
                          <a:effectLst/>
                        </a:rPr>
                        <a:t>11.0m + 5m + 5m Peak </a:t>
                      </a:r>
                      <a:endParaRPr lang="en-US" sz="1800" b="0" i="1" u="none" strike="noStrike" dirty="0">
                        <a:solidFill>
                          <a:srgbClr val="0070C0"/>
                        </a:solidFill>
                        <a:effectLst/>
                        <a:latin typeface="Arial" panose="020B0604020202020204" pitchFamily="34" charset="0"/>
                      </a:endParaRPr>
                    </a:p>
                  </a:txBody>
                  <a:tcPr marL="0" marR="0" marT="0" marB="0" anchor="b"/>
                </a:tc>
                <a:tc>
                  <a:txBody>
                    <a:bodyPr/>
                    <a:lstStyle/>
                    <a:p>
                      <a:pPr algn="l" fontAlgn="ctr"/>
                      <a:endParaRPr lang="en-US" sz="1800" b="0" i="0" u="none" strike="noStrike" dirty="0">
                        <a:effectLst/>
                        <a:latin typeface="Arial" panose="020B0604020202020204" pitchFamily="34" charset="0"/>
                      </a:endParaRPr>
                    </a:p>
                  </a:txBody>
                  <a:tcPr marL="0" marR="0" marT="0" marB="0" anchor="ctr"/>
                </a:tc>
                <a:tc>
                  <a:txBody>
                    <a:bodyPr/>
                    <a:lstStyle/>
                    <a:p>
                      <a:pPr algn="l" fontAlgn="b"/>
                      <a:r>
                        <a:rPr lang="en-US" sz="1800" u="none" strike="noStrike">
                          <a:effectLst/>
                        </a:rPr>
                        <a:t>16+Peak</a:t>
                      </a:r>
                      <a:endParaRPr lang="en-US" sz="1800" b="0" i="0" u="none" strike="noStrike">
                        <a:effectLst/>
                        <a:latin typeface="Arial" panose="020B0604020202020204" pitchFamily="34" charset="0"/>
                      </a:endParaRPr>
                    </a:p>
                  </a:txBody>
                  <a:tcPr marL="0" marR="0" marT="0" marB="0" anchor="b"/>
                </a:tc>
                <a:extLst>
                  <a:ext uri="{0D108BD9-81ED-4DB2-BD59-A6C34878D82A}">
                    <a16:rowId xmlns:a16="http://schemas.microsoft.com/office/drawing/2014/main" val="729801971"/>
                  </a:ext>
                </a:extLst>
              </a:tr>
              <a:tr h="801050">
                <a:tc>
                  <a:txBody>
                    <a:bodyPr/>
                    <a:lstStyle/>
                    <a:p>
                      <a:pPr algn="l" fontAlgn="b"/>
                      <a:r>
                        <a:rPr lang="en-US" sz="1800" u="none" strike="noStrike" dirty="0">
                          <a:effectLst/>
                        </a:rPr>
                        <a:t>Tower-C4P</a:t>
                      </a:r>
                      <a:endParaRPr lang="en-US" sz="1800" b="0" i="1" u="none" strike="noStrike" dirty="0">
                        <a:solidFill>
                          <a:srgbClr val="0070C0"/>
                        </a:solidFill>
                        <a:effectLst/>
                        <a:latin typeface="Arial" panose="020B0604020202020204" pitchFamily="34" charset="0"/>
                      </a:endParaRPr>
                    </a:p>
                  </a:txBody>
                  <a:tcPr marL="0" marR="0" marT="0" marB="0" anchor="b"/>
                </a:tc>
                <a:tc>
                  <a:txBody>
                    <a:bodyPr/>
                    <a:lstStyle/>
                    <a:p>
                      <a:pPr algn="l" fontAlgn="b"/>
                      <a:r>
                        <a:rPr lang="en-US" sz="1800" u="none" strike="noStrike" dirty="0">
                          <a:effectLst/>
                        </a:rPr>
                        <a:t>11.0m + 5m + 5m + 5m Peak </a:t>
                      </a:r>
                      <a:endParaRPr lang="en-US" sz="1800" b="0" i="1" u="none" strike="noStrike" dirty="0">
                        <a:solidFill>
                          <a:srgbClr val="0070C0"/>
                        </a:solidFill>
                        <a:effectLst/>
                        <a:latin typeface="Arial" panose="020B0604020202020204" pitchFamily="34" charset="0"/>
                      </a:endParaRPr>
                    </a:p>
                  </a:txBody>
                  <a:tcPr marL="0" marR="0" marT="0" marB="0" anchor="b"/>
                </a:tc>
                <a:tc>
                  <a:txBody>
                    <a:bodyPr/>
                    <a:lstStyle/>
                    <a:p>
                      <a:pPr algn="l" fontAlgn="b"/>
                      <a:endParaRPr lang="en-US" sz="1800" b="0" i="0" u="none" strike="noStrike" dirty="0">
                        <a:effectLst/>
                        <a:latin typeface="Arial" panose="020B0604020202020204" pitchFamily="34" charset="0"/>
                      </a:endParaRPr>
                    </a:p>
                  </a:txBody>
                  <a:tcPr marL="0" marR="0" marT="0" marB="0" anchor="b"/>
                </a:tc>
                <a:tc>
                  <a:txBody>
                    <a:bodyPr/>
                    <a:lstStyle/>
                    <a:p>
                      <a:pPr algn="l" fontAlgn="b"/>
                      <a:r>
                        <a:rPr lang="en-US" sz="1800" u="none" strike="noStrike" dirty="0">
                          <a:effectLst/>
                        </a:rPr>
                        <a:t>21+Peak</a:t>
                      </a:r>
                      <a:endParaRPr lang="en-US" sz="1800" b="0" i="0" u="none" strike="noStrike" dirty="0">
                        <a:effectLst/>
                        <a:latin typeface="Arial" panose="020B0604020202020204" pitchFamily="34" charset="0"/>
                      </a:endParaRPr>
                    </a:p>
                  </a:txBody>
                  <a:tcPr marL="0" marR="0" marT="0" marB="0" anchor="b"/>
                </a:tc>
                <a:extLst>
                  <a:ext uri="{0D108BD9-81ED-4DB2-BD59-A6C34878D82A}">
                    <a16:rowId xmlns:a16="http://schemas.microsoft.com/office/drawing/2014/main" val="972456250"/>
                  </a:ext>
                </a:extLst>
              </a:tr>
              <a:tr h="416546">
                <a:tc>
                  <a:txBody>
                    <a:bodyPr/>
                    <a:lstStyle/>
                    <a:p>
                      <a:pPr algn="l" fontAlgn="b"/>
                      <a:r>
                        <a:rPr lang="en-US" sz="1800" u="none" strike="noStrike">
                          <a:effectLst/>
                        </a:rPr>
                        <a:t>Tower-C5P</a:t>
                      </a:r>
                      <a:endParaRPr lang="en-US" sz="1800" b="0" i="1" u="none" strike="noStrike">
                        <a:solidFill>
                          <a:srgbClr val="0070C0"/>
                        </a:solidFill>
                        <a:effectLst/>
                        <a:latin typeface="Arial" panose="020B0604020202020204" pitchFamily="34" charset="0"/>
                      </a:endParaRPr>
                    </a:p>
                  </a:txBody>
                  <a:tcPr marL="0" marR="0" marT="0" marB="0" anchor="b"/>
                </a:tc>
                <a:tc>
                  <a:txBody>
                    <a:bodyPr/>
                    <a:lstStyle/>
                    <a:p>
                      <a:pPr algn="l" fontAlgn="b"/>
                      <a:r>
                        <a:rPr lang="en-US" sz="1800" u="none" strike="noStrike">
                          <a:effectLst/>
                        </a:rPr>
                        <a:t>11.0m + 5m + 5m Peak </a:t>
                      </a:r>
                      <a:endParaRPr lang="en-US" sz="1800" b="0" i="1" u="none" strike="noStrike">
                        <a:solidFill>
                          <a:srgbClr val="0070C0"/>
                        </a:solidFill>
                        <a:effectLst/>
                        <a:latin typeface="Arial" panose="020B0604020202020204" pitchFamily="34" charset="0"/>
                      </a:endParaRPr>
                    </a:p>
                  </a:txBody>
                  <a:tcPr marL="0" marR="0" marT="0" marB="0" anchor="b"/>
                </a:tc>
                <a:tc>
                  <a:txBody>
                    <a:bodyPr/>
                    <a:lstStyle/>
                    <a:p>
                      <a:pPr algn="l" fontAlgn="b"/>
                      <a:endParaRPr lang="en-US" sz="1800" b="0" i="0" u="none" strike="noStrike" dirty="0">
                        <a:effectLst/>
                        <a:latin typeface="Arial" panose="020B0604020202020204" pitchFamily="34" charset="0"/>
                      </a:endParaRPr>
                    </a:p>
                  </a:txBody>
                  <a:tcPr marL="0" marR="0" marT="0" marB="0" anchor="b"/>
                </a:tc>
                <a:tc>
                  <a:txBody>
                    <a:bodyPr/>
                    <a:lstStyle/>
                    <a:p>
                      <a:pPr algn="l" fontAlgn="b"/>
                      <a:r>
                        <a:rPr lang="en-US" sz="1800" u="none" strike="noStrike" dirty="0">
                          <a:effectLst/>
                        </a:rPr>
                        <a:t>16+Peak</a:t>
                      </a:r>
                      <a:endParaRPr lang="en-US" sz="1800" b="0" i="0" u="none" strike="noStrike" dirty="0">
                        <a:effectLst/>
                        <a:latin typeface="Arial" panose="020B0604020202020204" pitchFamily="34" charset="0"/>
                      </a:endParaRPr>
                    </a:p>
                  </a:txBody>
                  <a:tcPr marL="0" marR="0" marT="0" marB="0" anchor="b"/>
                </a:tc>
                <a:extLst>
                  <a:ext uri="{0D108BD9-81ED-4DB2-BD59-A6C34878D82A}">
                    <a16:rowId xmlns:a16="http://schemas.microsoft.com/office/drawing/2014/main" val="3200845369"/>
                  </a:ext>
                </a:extLst>
              </a:tr>
              <a:tr h="416546">
                <a:tc>
                  <a:txBody>
                    <a:bodyPr/>
                    <a:lstStyle/>
                    <a:p>
                      <a:pPr algn="l" fontAlgn="b"/>
                      <a:r>
                        <a:rPr lang="en-US" sz="1800" u="none" strike="noStrike">
                          <a:effectLst/>
                        </a:rPr>
                        <a:t>Tower-C9P</a:t>
                      </a:r>
                      <a:endParaRPr lang="en-US" sz="1800" b="0" i="1" u="none" strike="noStrike">
                        <a:solidFill>
                          <a:srgbClr val="0070C0"/>
                        </a:solidFill>
                        <a:effectLst/>
                        <a:latin typeface="Arial" panose="020B0604020202020204" pitchFamily="34" charset="0"/>
                      </a:endParaRPr>
                    </a:p>
                  </a:txBody>
                  <a:tcPr marL="0" marR="0" marT="0" marB="0" anchor="b"/>
                </a:tc>
                <a:tc>
                  <a:txBody>
                    <a:bodyPr/>
                    <a:lstStyle/>
                    <a:p>
                      <a:pPr algn="l" fontAlgn="b"/>
                      <a:r>
                        <a:rPr lang="en-US" sz="1800" u="none" strike="noStrike">
                          <a:effectLst/>
                        </a:rPr>
                        <a:t>11.0m + 5m + 5m Peak </a:t>
                      </a:r>
                      <a:endParaRPr lang="en-US" sz="1800" b="0" i="1" u="none" strike="noStrike">
                        <a:solidFill>
                          <a:srgbClr val="0070C0"/>
                        </a:solidFill>
                        <a:effectLst/>
                        <a:latin typeface="Arial" panose="020B0604020202020204" pitchFamily="34" charset="0"/>
                      </a:endParaRPr>
                    </a:p>
                  </a:txBody>
                  <a:tcPr marL="0" marR="0" marT="0" marB="0" anchor="b"/>
                </a:tc>
                <a:tc>
                  <a:txBody>
                    <a:bodyPr/>
                    <a:lstStyle/>
                    <a:p>
                      <a:pPr algn="l" fontAlgn="b"/>
                      <a:endParaRPr lang="en-US" sz="1800" b="0" i="0" u="none" strike="noStrike" dirty="0">
                        <a:effectLst/>
                        <a:latin typeface="Arial" panose="020B0604020202020204" pitchFamily="34" charset="0"/>
                      </a:endParaRPr>
                    </a:p>
                  </a:txBody>
                  <a:tcPr marL="0" marR="0" marT="0" marB="0" anchor="b"/>
                </a:tc>
                <a:tc>
                  <a:txBody>
                    <a:bodyPr/>
                    <a:lstStyle/>
                    <a:p>
                      <a:pPr algn="l" fontAlgn="b"/>
                      <a:r>
                        <a:rPr lang="en-US" sz="1800" u="none" strike="noStrike" dirty="0">
                          <a:effectLst/>
                        </a:rPr>
                        <a:t>16+Peak</a:t>
                      </a:r>
                      <a:endParaRPr lang="en-US" sz="1800" b="0" i="0" u="none" strike="noStrike" dirty="0">
                        <a:effectLst/>
                        <a:latin typeface="Arial" panose="020B0604020202020204" pitchFamily="34" charset="0"/>
                      </a:endParaRPr>
                    </a:p>
                  </a:txBody>
                  <a:tcPr marL="0" marR="0" marT="0" marB="0" anchor="b"/>
                </a:tc>
                <a:extLst>
                  <a:ext uri="{0D108BD9-81ED-4DB2-BD59-A6C34878D82A}">
                    <a16:rowId xmlns:a16="http://schemas.microsoft.com/office/drawing/2014/main" val="2293648287"/>
                  </a:ext>
                </a:extLst>
              </a:tr>
              <a:tr h="416546">
                <a:tc>
                  <a:txBody>
                    <a:bodyPr/>
                    <a:lstStyle/>
                    <a:p>
                      <a:pPr algn="l" fontAlgn="b"/>
                      <a:r>
                        <a:rPr lang="en-US" sz="1800" u="none" strike="noStrike">
                          <a:effectLst/>
                        </a:rPr>
                        <a:t>Tower-C10P</a:t>
                      </a:r>
                      <a:endParaRPr lang="en-US" sz="1800" b="0" i="1" u="none" strike="noStrike">
                        <a:solidFill>
                          <a:srgbClr val="0070C0"/>
                        </a:solidFill>
                        <a:effectLst/>
                        <a:latin typeface="Arial" panose="020B0604020202020204" pitchFamily="34" charset="0"/>
                      </a:endParaRPr>
                    </a:p>
                  </a:txBody>
                  <a:tcPr marL="0" marR="0" marT="0" marB="0" anchor="b"/>
                </a:tc>
                <a:tc>
                  <a:txBody>
                    <a:bodyPr/>
                    <a:lstStyle/>
                    <a:p>
                      <a:pPr algn="l" fontAlgn="b"/>
                      <a:r>
                        <a:rPr lang="en-US" sz="1800" u="none" strike="noStrike">
                          <a:effectLst/>
                        </a:rPr>
                        <a:t>11.0m + 5m + 5m Peak </a:t>
                      </a:r>
                      <a:endParaRPr lang="en-US" sz="1800" b="0" i="1" u="none" strike="noStrike">
                        <a:solidFill>
                          <a:srgbClr val="0070C0"/>
                        </a:solidFill>
                        <a:effectLst/>
                        <a:latin typeface="Arial" panose="020B0604020202020204" pitchFamily="34" charset="0"/>
                      </a:endParaRPr>
                    </a:p>
                  </a:txBody>
                  <a:tcPr marL="0" marR="0" marT="0" marB="0" anchor="b"/>
                </a:tc>
                <a:tc>
                  <a:txBody>
                    <a:bodyPr/>
                    <a:lstStyle/>
                    <a:p>
                      <a:pPr algn="l" fontAlgn="b"/>
                      <a:endParaRPr lang="en-US" sz="1800" b="0" i="0" u="none" strike="noStrike">
                        <a:effectLst/>
                        <a:latin typeface="Arial" panose="020B0604020202020204" pitchFamily="34" charset="0"/>
                      </a:endParaRPr>
                    </a:p>
                  </a:txBody>
                  <a:tcPr marL="0" marR="0" marT="0" marB="0" anchor="b"/>
                </a:tc>
                <a:tc>
                  <a:txBody>
                    <a:bodyPr/>
                    <a:lstStyle/>
                    <a:p>
                      <a:pPr algn="l" fontAlgn="b"/>
                      <a:r>
                        <a:rPr lang="en-US" sz="1800" u="none" strike="noStrike" dirty="0">
                          <a:effectLst/>
                        </a:rPr>
                        <a:t>16+Peak</a:t>
                      </a:r>
                      <a:endParaRPr lang="en-US" sz="1800" b="0" i="0" u="none" strike="noStrike" dirty="0">
                        <a:effectLst/>
                        <a:latin typeface="Arial" panose="020B0604020202020204" pitchFamily="34" charset="0"/>
                      </a:endParaRPr>
                    </a:p>
                  </a:txBody>
                  <a:tcPr marL="0" marR="0" marT="0" marB="0" anchor="b"/>
                </a:tc>
                <a:extLst>
                  <a:ext uri="{0D108BD9-81ED-4DB2-BD59-A6C34878D82A}">
                    <a16:rowId xmlns:a16="http://schemas.microsoft.com/office/drawing/2014/main" val="99323168"/>
                  </a:ext>
                </a:extLst>
              </a:tr>
            </a:tbl>
          </a:graphicData>
        </a:graphic>
      </p:graphicFrame>
    </p:spTree>
    <p:extLst>
      <p:ext uri="{BB962C8B-B14F-4D97-AF65-F5344CB8AC3E}">
        <p14:creationId xmlns:p14="http://schemas.microsoft.com/office/powerpoint/2010/main" val="209648781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A0A31-6E0C-E664-D62D-B3D1B62A59CC}"/>
              </a:ext>
            </a:extLst>
          </p:cNvPr>
          <p:cNvSpPr>
            <a:spLocks noGrp="1"/>
          </p:cNvSpPr>
          <p:nvPr>
            <p:ph type="title"/>
          </p:nvPr>
        </p:nvSpPr>
        <p:spPr/>
        <p:txBody>
          <a:bodyPr>
            <a:normAutofit/>
          </a:bodyPr>
          <a:lstStyle/>
          <a:p>
            <a:r>
              <a:rPr lang="en-US" sz="3200" dirty="0"/>
              <a:t>220kV Columns &amp; Beams in 400kV Sub-station (Zone-5) with Peaks</a:t>
            </a:r>
          </a:p>
        </p:txBody>
      </p:sp>
      <p:graphicFrame>
        <p:nvGraphicFramePr>
          <p:cNvPr id="3" name="Table 2">
            <a:extLst>
              <a:ext uri="{FF2B5EF4-FFF2-40B4-BE49-F238E27FC236}">
                <a16:creationId xmlns:a16="http://schemas.microsoft.com/office/drawing/2014/main" id="{914C3A38-399D-0D50-41B8-31B468F1833A}"/>
              </a:ext>
            </a:extLst>
          </p:cNvPr>
          <p:cNvGraphicFramePr>
            <a:graphicFrameLocks noGrp="1"/>
          </p:cNvGraphicFramePr>
          <p:nvPr>
            <p:extLst>
              <p:ext uri="{D42A27DB-BD31-4B8C-83A1-F6EECF244321}">
                <p14:modId xmlns:p14="http://schemas.microsoft.com/office/powerpoint/2010/main" val="1497466157"/>
              </p:ext>
            </p:extLst>
          </p:nvPr>
        </p:nvGraphicFramePr>
        <p:xfrm>
          <a:off x="584413" y="1466960"/>
          <a:ext cx="7413200" cy="3864034"/>
        </p:xfrm>
        <a:graphic>
          <a:graphicData uri="http://schemas.openxmlformats.org/drawingml/2006/table">
            <a:tbl>
              <a:tblPr>
                <a:tableStyleId>{5C22544A-7EE6-4342-B048-85BDC9FD1C3A}</a:tableStyleId>
              </a:tblPr>
              <a:tblGrid>
                <a:gridCol w="645629">
                  <a:extLst>
                    <a:ext uri="{9D8B030D-6E8A-4147-A177-3AD203B41FA5}">
                      <a16:colId xmlns:a16="http://schemas.microsoft.com/office/drawing/2014/main" val="3794560149"/>
                    </a:ext>
                  </a:extLst>
                </a:gridCol>
                <a:gridCol w="708706">
                  <a:extLst>
                    <a:ext uri="{9D8B030D-6E8A-4147-A177-3AD203B41FA5}">
                      <a16:colId xmlns:a16="http://schemas.microsoft.com/office/drawing/2014/main" val="831349492"/>
                    </a:ext>
                  </a:extLst>
                </a:gridCol>
                <a:gridCol w="2480852">
                  <a:extLst>
                    <a:ext uri="{9D8B030D-6E8A-4147-A177-3AD203B41FA5}">
                      <a16:colId xmlns:a16="http://schemas.microsoft.com/office/drawing/2014/main" val="2097416023"/>
                    </a:ext>
                  </a:extLst>
                </a:gridCol>
                <a:gridCol w="1143000">
                  <a:extLst>
                    <a:ext uri="{9D8B030D-6E8A-4147-A177-3AD203B41FA5}">
                      <a16:colId xmlns:a16="http://schemas.microsoft.com/office/drawing/2014/main" val="691238514"/>
                    </a:ext>
                  </a:extLst>
                </a:gridCol>
                <a:gridCol w="1143000">
                  <a:extLst>
                    <a:ext uri="{9D8B030D-6E8A-4147-A177-3AD203B41FA5}">
                      <a16:colId xmlns:a16="http://schemas.microsoft.com/office/drawing/2014/main" val="1152094198"/>
                    </a:ext>
                  </a:extLst>
                </a:gridCol>
                <a:gridCol w="1292013">
                  <a:extLst>
                    <a:ext uri="{9D8B030D-6E8A-4147-A177-3AD203B41FA5}">
                      <a16:colId xmlns:a16="http://schemas.microsoft.com/office/drawing/2014/main" val="1911219752"/>
                    </a:ext>
                  </a:extLst>
                </a:gridCol>
              </a:tblGrid>
              <a:tr h="362434">
                <a:tc>
                  <a:txBody>
                    <a:bodyPr/>
                    <a:lstStyle/>
                    <a:p>
                      <a:pPr algn="ctr" fontAlgn="ctr"/>
                      <a:endParaRPr lang="en-US" sz="1400" b="1" i="0" u="none" strike="noStrike" dirty="0">
                        <a:solidFill>
                          <a:srgbClr val="000000"/>
                        </a:solidFill>
                        <a:effectLst/>
                        <a:latin typeface="Times New Roman" panose="02020603050405020304" pitchFamily="18" charset="0"/>
                      </a:endParaRPr>
                    </a:p>
                  </a:txBody>
                  <a:tcPr marL="7395" marR="7395" marT="7395" marB="0" anchor="ctr"/>
                </a:tc>
                <a:tc>
                  <a:txBody>
                    <a:bodyPr/>
                    <a:lstStyle/>
                    <a:p>
                      <a:pPr algn="ctr" fontAlgn="b"/>
                      <a:endParaRPr lang="en-US" sz="1400" b="1" i="0" u="none" strike="noStrike" dirty="0">
                        <a:solidFill>
                          <a:srgbClr val="000000"/>
                        </a:solidFill>
                        <a:effectLst/>
                        <a:latin typeface="Times New Roman" panose="02020603050405020304" pitchFamily="18" charset="0"/>
                      </a:endParaRPr>
                    </a:p>
                  </a:txBody>
                  <a:tcPr marL="7395" marR="7395" marT="7395" marB="0" anchor="b"/>
                </a:tc>
                <a:tc>
                  <a:txBody>
                    <a:bodyPr/>
                    <a:lstStyle/>
                    <a:p>
                      <a:pPr algn="ctr" fontAlgn="ctr"/>
                      <a:endParaRPr lang="en-US" sz="1400" b="1" i="0" u="none" strike="noStrike" dirty="0">
                        <a:solidFill>
                          <a:srgbClr val="FF0000"/>
                        </a:solidFill>
                        <a:effectLst/>
                        <a:latin typeface="Times New Roman" panose="02020603050405020304" pitchFamily="18" charset="0"/>
                      </a:endParaRPr>
                    </a:p>
                  </a:txBody>
                  <a:tcPr marL="7395" marR="7395" marT="7395" marB="0" anchor="ctr"/>
                </a:tc>
                <a:tc>
                  <a:txBody>
                    <a:bodyPr/>
                    <a:lstStyle/>
                    <a:p>
                      <a:pPr algn="ctr" fontAlgn="ctr"/>
                      <a:r>
                        <a:rPr lang="en-US" sz="1400" b="1" u="none" strike="noStrike" dirty="0">
                          <a:effectLst/>
                        </a:rPr>
                        <a:t>@ 11.0 m</a:t>
                      </a:r>
                      <a:endParaRPr lang="en-US" sz="1400" b="1" i="0" u="none" strike="noStrike" dirty="0">
                        <a:solidFill>
                          <a:srgbClr val="000000"/>
                        </a:solidFill>
                        <a:effectLst/>
                        <a:latin typeface="Times New Roman" panose="02020603050405020304" pitchFamily="18" charset="0"/>
                      </a:endParaRPr>
                    </a:p>
                  </a:txBody>
                  <a:tcPr marL="7395" marR="7395" marT="7395" marB="0" anchor="ctr"/>
                </a:tc>
                <a:tc>
                  <a:txBody>
                    <a:bodyPr/>
                    <a:lstStyle/>
                    <a:p>
                      <a:pPr algn="ctr" fontAlgn="ctr"/>
                      <a:r>
                        <a:rPr lang="en-US" sz="1400" b="1" u="none" strike="noStrike">
                          <a:effectLst/>
                        </a:rPr>
                        <a:t>@ 16.0 m</a:t>
                      </a:r>
                      <a:endParaRPr lang="en-US" sz="1400" b="1" i="0" u="none" strike="noStrike">
                        <a:solidFill>
                          <a:srgbClr val="000000"/>
                        </a:solidFill>
                        <a:effectLst/>
                        <a:latin typeface="Times New Roman" panose="02020603050405020304" pitchFamily="18" charset="0"/>
                      </a:endParaRPr>
                    </a:p>
                  </a:txBody>
                  <a:tcPr marL="7395" marR="7395" marT="7395" marB="0" anchor="ctr"/>
                </a:tc>
                <a:tc>
                  <a:txBody>
                    <a:bodyPr/>
                    <a:lstStyle/>
                    <a:p>
                      <a:pPr algn="ctr" fontAlgn="ctr"/>
                      <a:r>
                        <a:rPr lang="en-US" sz="1400" b="1" u="none" strike="noStrike">
                          <a:effectLst/>
                        </a:rPr>
                        <a:t>@ 21.0 m</a:t>
                      </a:r>
                      <a:endParaRPr lang="en-US" sz="1400" b="1" i="0" u="none" strike="noStrike">
                        <a:solidFill>
                          <a:srgbClr val="000000"/>
                        </a:solidFill>
                        <a:effectLst/>
                        <a:latin typeface="Times New Roman" panose="02020603050405020304" pitchFamily="18" charset="0"/>
                      </a:endParaRPr>
                    </a:p>
                  </a:txBody>
                  <a:tcPr marL="7395" marR="7395" marT="7395" marB="0" anchor="ctr"/>
                </a:tc>
                <a:extLst>
                  <a:ext uri="{0D108BD9-81ED-4DB2-BD59-A6C34878D82A}">
                    <a16:rowId xmlns:a16="http://schemas.microsoft.com/office/drawing/2014/main" val="4058769744"/>
                  </a:ext>
                </a:extLst>
              </a:tr>
              <a:tr h="200897">
                <a:tc rowSpan="2">
                  <a:txBody>
                    <a:bodyPr/>
                    <a:lstStyle/>
                    <a:p>
                      <a:pPr algn="ctr" fontAlgn="ctr"/>
                      <a:r>
                        <a:rPr lang="en-US" sz="1400" b="1" u="none" strike="noStrike" dirty="0">
                          <a:effectLst/>
                        </a:rPr>
                        <a:t>5T1P</a:t>
                      </a:r>
                      <a:endParaRPr lang="en-US" sz="1400" b="1" i="0" u="none" strike="noStrike" dirty="0">
                        <a:solidFill>
                          <a:srgbClr val="000000"/>
                        </a:solidFill>
                        <a:effectLst/>
                        <a:latin typeface="Times New Roman" panose="02020603050405020304" pitchFamily="18" charset="0"/>
                      </a:endParaRPr>
                    </a:p>
                  </a:txBody>
                  <a:tcPr marL="7395" marR="7395" marT="7395" marB="0" anchor="ctr"/>
                </a:tc>
                <a:tc rowSpan="2">
                  <a:txBody>
                    <a:bodyPr/>
                    <a:lstStyle/>
                    <a:p>
                      <a:pPr algn="ctr" fontAlgn="ctr"/>
                      <a:r>
                        <a:rPr lang="en-US" sz="1400" b="1" u="none" strike="noStrike" dirty="0">
                          <a:effectLst/>
                        </a:rPr>
                        <a:t>1</a:t>
                      </a:r>
                      <a:endParaRPr lang="en-US" sz="1400" b="1" i="0" u="none" strike="noStrike" dirty="0">
                        <a:solidFill>
                          <a:srgbClr val="000000"/>
                        </a:solidFill>
                        <a:effectLst/>
                        <a:latin typeface="Times New Roman" panose="02020603050405020304" pitchFamily="18" charset="0"/>
                      </a:endParaRPr>
                    </a:p>
                  </a:txBody>
                  <a:tcPr marL="7395" marR="7395" marT="7395" marB="0" anchor="ctr"/>
                </a:tc>
                <a:tc>
                  <a:txBody>
                    <a:bodyPr/>
                    <a:lstStyle/>
                    <a:p>
                      <a:pPr algn="l" fontAlgn="b"/>
                      <a:r>
                        <a:rPr lang="en-US" sz="1400" b="1" u="none" strike="noStrike" dirty="0">
                          <a:effectLst/>
                        </a:rPr>
                        <a:t>1G1#11M</a:t>
                      </a:r>
                      <a:endParaRPr lang="en-US" sz="1400" b="1" i="0" u="none" strike="noStrike" dirty="0">
                        <a:solidFill>
                          <a:srgbClr val="FF0000"/>
                        </a:solidFill>
                        <a:effectLst/>
                        <a:latin typeface="Times New Roman" panose="02020603050405020304" pitchFamily="18" charset="0"/>
                      </a:endParaRPr>
                    </a:p>
                  </a:txBody>
                  <a:tcPr marL="7395" marR="7395" marT="7395" marB="0" anchor="b"/>
                </a:tc>
                <a:tc>
                  <a:txBody>
                    <a:bodyPr/>
                    <a:lstStyle/>
                    <a:p>
                      <a:pPr algn="ctr" fontAlgn="b"/>
                      <a:r>
                        <a:rPr lang="en-US" sz="1400" b="1" u="none" strike="noStrike">
                          <a:effectLst/>
                        </a:rPr>
                        <a:t>1-G1</a:t>
                      </a:r>
                      <a:endParaRPr lang="en-US" sz="1400" b="1" i="0" u="none" strike="noStrike">
                        <a:solidFill>
                          <a:srgbClr val="000000"/>
                        </a:solidFill>
                        <a:effectLst/>
                        <a:latin typeface="Times New Roman" panose="02020603050405020304" pitchFamily="18" charset="0"/>
                      </a:endParaRPr>
                    </a:p>
                  </a:txBody>
                  <a:tcPr marL="7395" marR="7395" marT="7395" marB="0" anchor="b"/>
                </a:tc>
                <a:tc>
                  <a:txBody>
                    <a:bodyPr/>
                    <a:lstStyle/>
                    <a:p>
                      <a:pPr algn="ctr" fontAlgn="b"/>
                      <a:r>
                        <a:rPr lang="en-US" sz="1400" b="1" u="none" strike="noStrike" dirty="0">
                          <a:effectLst/>
                        </a:rPr>
                        <a:t>2-G2</a:t>
                      </a:r>
                      <a:endParaRPr lang="en-US" sz="1400" b="1" i="0" u="none" strike="noStrike" dirty="0">
                        <a:solidFill>
                          <a:srgbClr val="000000"/>
                        </a:solidFill>
                        <a:effectLst/>
                        <a:latin typeface="Times New Roman" panose="02020603050405020304" pitchFamily="18" charset="0"/>
                      </a:endParaRPr>
                    </a:p>
                  </a:txBody>
                  <a:tcPr marL="7395" marR="7395" marT="7395" marB="0" anchor="b"/>
                </a:tc>
                <a:tc>
                  <a:txBody>
                    <a:bodyPr/>
                    <a:lstStyle/>
                    <a:p>
                      <a:pPr algn="ctr" fontAlgn="b"/>
                      <a:r>
                        <a:rPr lang="en-US" sz="1400" b="1" u="none" strike="noStrike" dirty="0">
                          <a:effectLst/>
                        </a:rPr>
                        <a:t> </a:t>
                      </a:r>
                      <a:endParaRPr lang="en-US" sz="1400" b="1" i="0" u="none" strike="noStrike" dirty="0">
                        <a:solidFill>
                          <a:srgbClr val="000000"/>
                        </a:solidFill>
                        <a:effectLst/>
                        <a:latin typeface="Times New Roman" panose="02020603050405020304" pitchFamily="18" charset="0"/>
                      </a:endParaRPr>
                    </a:p>
                  </a:txBody>
                  <a:tcPr marL="7395" marR="7395" marT="7395" marB="0" anchor="b"/>
                </a:tc>
                <a:extLst>
                  <a:ext uri="{0D108BD9-81ED-4DB2-BD59-A6C34878D82A}">
                    <a16:rowId xmlns:a16="http://schemas.microsoft.com/office/drawing/2014/main" val="4188658391"/>
                  </a:ext>
                </a:extLst>
              </a:tr>
              <a:tr h="200897">
                <a:tc vMerge="1">
                  <a:txBody>
                    <a:bodyPr/>
                    <a:lstStyle/>
                    <a:p>
                      <a:endParaRPr lang="en-US"/>
                    </a:p>
                  </a:txBody>
                  <a:tcPr/>
                </a:tc>
                <a:tc vMerge="1">
                  <a:txBody>
                    <a:bodyPr/>
                    <a:lstStyle/>
                    <a:p>
                      <a:endParaRPr lang="en-US"/>
                    </a:p>
                  </a:txBody>
                  <a:tcPr/>
                </a:tc>
                <a:tc>
                  <a:txBody>
                    <a:bodyPr/>
                    <a:lstStyle/>
                    <a:p>
                      <a:pPr algn="l" fontAlgn="b"/>
                      <a:r>
                        <a:rPr lang="en-US" sz="1400" b="1" u="none" strike="noStrike" dirty="0">
                          <a:effectLst/>
                        </a:rPr>
                        <a:t>2G2#16M</a:t>
                      </a:r>
                      <a:endParaRPr lang="en-US" sz="1400" b="1" i="0" u="none" strike="noStrike" dirty="0">
                        <a:solidFill>
                          <a:srgbClr val="FF0000"/>
                        </a:solidFill>
                        <a:effectLst/>
                        <a:latin typeface="Times New Roman" panose="02020603050405020304" pitchFamily="18" charset="0"/>
                      </a:endParaRPr>
                    </a:p>
                  </a:txBody>
                  <a:tcPr marL="7395" marR="7395" marT="7395" marB="0" anchor="b"/>
                </a:tc>
                <a:tc>
                  <a:txBody>
                    <a:bodyPr/>
                    <a:lstStyle/>
                    <a:p>
                      <a:pPr algn="ctr" fontAlgn="b"/>
                      <a:r>
                        <a:rPr lang="en-US" sz="1400" b="1" u="none" strike="noStrike">
                          <a:effectLst/>
                        </a:rPr>
                        <a:t> </a:t>
                      </a:r>
                      <a:endParaRPr lang="en-US" sz="1400" b="1" i="0" u="none" strike="noStrike">
                        <a:solidFill>
                          <a:srgbClr val="000000"/>
                        </a:solidFill>
                        <a:effectLst/>
                        <a:latin typeface="Times New Roman" panose="02020603050405020304" pitchFamily="18" charset="0"/>
                      </a:endParaRPr>
                    </a:p>
                  </a:txBody>
                  <a:tcPr marL="7395" marR="7395" marT="7395" marB="0" anchor="b"/>
                </a:tc>
                <a:tc>
                  <a:txBody>
                    <a:bodyPr/>
                    <a:lstStyle/>
                    <a:p>
                      <a:pPr algn="ctr" fontAlgn="b"/>
                      <a:r>
                        <a:rPr lang="en-US" sz="1400" b="1" u="none" strike="noStrike">
                          <a:effectLst/>
                        </a:rPr>
                        <a:t> </a:t>
                      </a:r>
                      <a:endParaRPr lang="en-US" sz="1400" b="1" i="0" u="none" strike="noStrike">
                        <a:solidFill>
                          <a:srgbClr val="000000"/>
                        </a:solidFill>
                        <a:effectLst/>
                        <a:latin typeface="Times New Roman" panose="02020603050405020304" pitchFamily="18" charset="0"/>
                      </a:endParaRPr>
                    </a:p>
                  </a:txBody>
                  <a:tcPr marL="7395" marR="7395" marT="7395" marB="0" anchor="b"/>
                </a:tc>
                <a:tc>
                  <a:txBody>
                    <a:bodyPr/>
                    <a:lstStyle/>
                    <a:p>
                      <a:pPr algn="ctr" fontAlgn="b"/>
                      <a:r>
                        <a:rPr lang="en-US" sz="1400" b="1" u="none" strike="noStrike" dirty="0">
                          <a:effectLst/>
                        </a:rPr>
                        <a:t> </a:t>
                      </a:r>
                      <a:endParaRPr lang="en-US" sz="1400" b="1" i="0" u="none" strike="noStrike" dirty="0">
                        <a:solidFill>
                          <a:srgbClr val="000000"/>
                        </a:solidFill>
                        <a:effectLst/>
                        <a:latin typeface="Times New Roman" panose="02020603050405020304" pitchFamily="18" charset="0"/>
                      </a:endParaRPr>
                    </a:p>
                  </a:txBody>
                  <a:tcPr marL="7395" marR="7395" marT="7395" marB="0" anchor="b"/>
                </a:tc>
                <a:extLst>
                  <a:ext uri="{0D108BD9-81ED-4DB2-BD59-A6C34878D82A}">
                    <a16:rowId xmlns:a16="http://schemas.microsoft.com/office/drawing/2014/main" val="5893044"/>
                  </a:ext>
                </a:extLst>
              </a:tr>
              <a:tr h="200897">
                <a:tc>
                  <a:txBody>
                    <a:bodyPr/>
                    <a:lstStyle/>
                    <a:p>
                      <a:pPr algn="ctr" fontAlgn="ctr"/>
                      <a:r>
                        <a:rPr lang="en-US" sz="1400" b="1" u="none" strike="noStrike">
                          <a:effectLst/>
                        </a:rPr>
                        <a:t> </a:t>
                      </a:r>
                      <a:endParaRPr lang="en-US" sz="1400" b="1" i="0" u="none" strike="noStrike">
                        <a:solidFill>
                          <a:srgbClr val="000000"/>
                        </a:solidFill>
                        <a:effectLst/>
                        <a:latin typeface="Times New Roman" panose="02020603050405020304" pitchFamily="18" charset="0"/>
                      </a:endParaRPr>
                    </a:p>
                  </a:txBody>
                  <a:tcPr marL="7395" marR="7395" marT="7395" marB="0" anchor="ctr"/>
                </a:tc>
                <a:tc>
                  <a:txBody>
                    <a:bodyPr/>
                    <a:lstStyle/>
                    <a:p>
                      <a:pPr algn="ctr" fontAlgn="b"/>
                      <a:r>
                        <a:rPr lang="en-US" sz="1400" b="1" u="none" strike="noStrike">
                          <a:effectLst/>
                        </a:rPr>
                        <a:t> </a:t>
                      </a:r>
                      <a:endParaRPr lang="en-US" sz="1400" b="1" i="0" u="none" strike="noStrike">
                        <a:solidFill>
                          <a:srgbClr val="000000"/>
                        </a:solidFill>
                        <a:effectLst/>
                        <a:latin typeface="Times New Roman" panose="02020603050405020304" pitchFamily="18" charset="0"/>
                      </a:endParaRPr>
                    </a:p>
                  </a:txBody>
                  <a:tcPr marL="7395" marR="7395" marT="7395" marB="0" anchor="b"/>
                </a:tc>
                <a:tc>
                  <a:txBody>
                    <a:bodyPr/>
                    <a:lstStyle/>
                    <a:p>
                      <a:pPr algn="l" fontAlgn="b"/>
                      <a:r>
                        <a:rPr lang="en-US" sz="1400" b="1" u="none" strike="noStrike" dirty="0">
                          <a:effectLst/>
                        </a:rPr>
                        <a:t> </a:t>
                      </a:r>
                      <a:endParaRPr lang="en-US" sz="1400" b="1" i="0" u="none" strike="noStrike" dirty="0">
                        <a:solidFill>
                          <a:srgbClr val="FF0000"/>
                        </a:solidFill>
                        <a:effectLst/>
                        <a:latin typeface="Times New Roman" panose="02020603050405020304" pitchFamily="18" charset="0"/>
                      </a:endParaRPr>
                    </a:p>
                  </a:txBody>
                  <a:tcPr marL="7395" marR="7395" marT="7395" marB="0" anchor="b"/>
                </a:tc>
                <a:tc>
                  <a:txBody>
                    <a:bodyPr/>
                    <a:lstStyle/>
                    <a:p>
                      <a:pPr algn="ctr" fontAlgn="b"/>
                      <a:endParaRPr lang="en-US" sz="1400" b="1" i="0" u="none" strike="noStrike" dirty="0">
                        <a:solidFill>
                          <a:srgbClr val="000000"/>
                        </a:solidFill>
                        <a:effectLst/>
                        <a:latin typeface="Times New Roman" panose="02020603050405020304" pitchFamily="18" charset="0"/>
                      </a:endParaRPr>
                    </a:p>
                  </a:txBody>
                  <a:tcPr marL="7395" marR="7395" marT="7395" marB="0" anchor="b"/>
                </a:tc>
                <a:tc>
                  <a:txBody>
                    <a:bodyPr/>
                    <a:lstStyle/>
                    <a:p>
                      <a:pPr algn="ctr" fontAlgn="b"/>
                      <a:endParaRPr lang="en-US" sz="1400" b="1" i="0" u="none" strike="noStrike" dirty="0">
                        <a:solidFill>
                          <a:srgbClr val="000000"/>
                        </a:solidFill>
                        <a:effectLst/>
                        <a:latin typeface="Times New Roman" panose="02020603050405020304" pitchFamily="18" charset="0"/>
                      </a:endParaRPr>
                    </a:p>
                  </a:txBody>
                  <a:tcPr marL="7395" marR="7395" marT="7395" marB="0" anchor="b"/>
                </a:tc>
                <a:tc>
                  <a:txBody>
                    <a:bodyPr/>
                    <a:lstStyle/>
                    <a:p>
                      <a:pPr algn="ctr" fontAlgn="b"/>
                      <a:endParaRPr lang="en-US" sz="1400" b="1" i="0" u="none" strike="noStrike" dirty="0">
                        <a:solidFill>
                          <a:srgbClr val="000000"/>
                        </a:solidFill>
                        <a:effectLst/>
                        <a:latin typeface="Times New Roman" panose="02020603050405020304" pitchFamily="18" charset="0"/>
                      </a:endParaRPr>
                    </a:p>
                  </a:txBody>
                  <a:tcPr marL="7395" marR="7395" marT="7395" marB="0" anchor="b"/>
                </a:tc>
                <a:extLst>
                  <a:ext uri="{0D108BD9-81ED-4DB2-BD59-A6C34878D82A}">
                    <a16:rowId xmlns:a16="http://schemas.microsoft.com/office/drawing/2014/main" val="1408034213"/>
                  </a:ext>
                </a:extLst>
              </a:tr>
              <a:tr h="200897">
                <a:tc>
                  <a:txBody>
                    <a:bodyPr/>
                    <a:lstStyle/>
                    <a:p>
                      <a:pPr algn="ctr" fontAlgn="ctr"/>
                      <a:r>
                        <a:rPr lang="en-US" sz="1400" b="1" u="none" strike="noStrike" dirty="0">
                          <a:effectLst/>
                        </a:rPr>
                        <a:t>5T2P</a:t>
                      </a:r>
                      <a:endParaRPr lang="en-US" sz="1400" b="1" i="0" u="none" strike="noStrike" dirty="0">
                        <a:solidFill>
                          <a:srgbClr val="000000"/>
                        </a:solidFill>
                        <a:effectLst/>
                        <a:latin typeface="Times New Roman" panose="02020603050405020304" pitchFamily="18" charset="0"/>
                      </a:endParaRPr>
                    </a:p>
                  </a:txBody>
                  <a:tcPr marL="7395" marR="7395" marT="7395" marB="0" anchor="ctr"/>
                </a:tc>
                <a:tc>
                  <a:txBody>
                    <a:bodyPr/>
                    <a:lstStyle/>
                    <a:p>
                      <a:pPr algn="ctr" fontAlgn="b"/>
                      <a:r>
                        <a:rPr lang="en-US" sz="1400" b="1" u="none" strike="noStrike">
                          <a:effectLst/>
                        </a:rPr>
                        <a:t>1</a:t>
                      </a:r>
                      <a:endParaRPr lang="en-US" sz="1400" b="1" i="0" u="none" strike="noStrike">
                        <a:solidFill>
                          <a:srgbClr val="000000"/>
                        </a:solidFill>
                        <a:effectLst/>
                        <a:latin typeface="Times New Roman" panose="02020603050405020304" pitchFamily="18" charset="0"/>
                      </a:endParaRPr>
                    </a:p>
                  </a:txBody>
                  <a:tcPr marL="7395" marR="7395" marT="7395" marB="0" anchor="b"/>
                </a:tc>
                <a:tc>
                  <a:txBody>
                    <a:bodyPr/>
                    <a:lstStyle/>
                    <a:p>
                      <a:pPr algn="l" fontAlgn="b"/>
                      <a:r>
                        <a:rPr lang="en-US" sz="1400" b="1" u="none" strike="noStrike" dirty="0">
                          <a:effectLst/>
                        </a:rPr>
                        <a:t>1G1+1G2#16M</a:t>
                      </a:r>
                      <a:endParaRPr lang="en-US" sz="1400" b="1" i="0" u="none" strike="noStrike" dirty="0">
                        <a:solidFill>
                          <a:srgbClr val="FF0000"/>
                        </a:solidFill>
                        <a:effectLst/>
                        <a:latin typeface="Times New Roman" panose="02020603050405020304" pitchFamily="18" charset="0"/>
                      </a:endParaRPr>
                    </a:p>
                  </a:txBody>
                  <a:tcPr marL="7395" marR="7395" marT="7395" marB="0" anchor="b"/>
                </a:tc>
                <a:tc>
                  <a:txBody>
                    <a:bodyPr/>
                    <a:lstStyle/>
                    <a:p>
                      <a:pPr algn="ctr" fontAlgn="b"/>
                      <a:r>
                        <a:rPr lang="en-US" sz="1400" b="1" u="none" strike="noStrike">
                          <a:effectLst/>
                        </a:rPr>
                        <a:t> </a:t>
                      </a:r>
                      <a:endParaRPr lang="en-US" sz="1400" b="1" i="0" u="none" strike="noStrike">
                        <a:solidFill>
                          <a:srgbClr val="000000"/>
                        </a:solidFill>
                        <a:effectLst/>
                        <a:latin typeface="Times New Roman" panose="02020603050405020304" pitchFamily="18" charset="0"/>
                      </a:endParaRPr>
                    </a:p>
                  </a:txBody>
                  <a:tcPr marL="7395" marR="7395" marT="7395" marB="0" anchor="b"/>
                </a:tc>
                <a:tc>
                  <a:txBody>
                    <a:bodyPr/>
                    <a:lstStyle/>
                    <a:p>
                      <a:pPr algn="ctr" fontAlgn="b"/>
                      <a:r>
                        <a:rPr lang="en-US" sz="1400" b="1" u="none" strike="noStrike" dirty="0">
                          <a:effectLst/>
                        </a:rPr>
                        <a:t>1-G1+1-G2</a:t>
                      </a:r>
                      <a:endParaRPr lang="en-US" sz="1400" b="1" i="0" u="none" strike="noStrike" dirty="0">
                        <a:solidFill>
                          <a:srgbClr val="000000"/>
                        </a:solidFill>
                        <a:effectLst/>
                        <a:latin typeface="Times New Roman" panose="02020603050405020304" pitchFamily="18" charset="0"/>
                      </a:endParaRPr>
                    </a:p>
                  </a:txBody>
                  <a:tcPr marL="7395" marR="7395" marT="7395" marB="0" anchor="b"/>
                </a:tc>
                <a:tc>
                  <a:txBody>
                    <a:bodyPr/>
                    <a:lstStyle/>
                    <a:p>
                      <a:pPr algn="ctr" fontAlgn="b"/>
                      <a:r>
                        <a:rPr lang="en-US" sz="1400" b="1" u="none" strike="noStrike" dirty="0">
                          <a:effectLst/>
                        </a:rPr>
                        <a:t> </a:t>
                      </a:r>
                      <a:endParaRPr lang="en-US" sz="1400" b="1" i="0" u="none" strike="noStrike" dirty="0">
                        <a:solidFill>
                          <a:srgbClr val="000000"/>
                        </a:solidFill>
                        <a:effectLst/>
                        <a:latin typeface="Times New Roman" panose="02020603050405020304" pitchFamily="18" charset="0"/>
                      </a:endParaRPr>
                    </a:p>
                  </a:txBody>
                  <a:tcPr marL="7395" marR="7395" marT="7395" marB="0" anchor="b"/>
                </a:tc>
                <a:extLst>
                  <a:ext uri="{0D108BD9-81ED-4DB2-BD59-A6C34878D82A}">
                    <a16:rowId xmlns:a16="http://schemas.microsoft.com/office/drawing/2014/main" val="1066046451"/>
                  </a:ext>
                </a:extLst>
              </a:tr>
              <a:tr h="200897">
                <a:tc>
                  <a:txBody>
                    <a:bodyPr/>
                    <a:lstStyle/>
                    <a:p>
                      <a:pPr algn="ctr" fontAlgn="ctr"/>
                      <a:r>
                        <a:rPr lang="en-US" sz="1400" b="1" u="none" strike="noStrike">
                          <a:effectLst/>
                        </a:rPr>
                        <a:t> </a:t>
                      </a:r>
                      <a:endParaRPr lang="en-US" sz="1400" b="1" i="0" u="none" strike="noStrike">
                        <a:solidFill>
                          <a:srgbClr val="000000"/>
                        </a:solidFill>
                        <a:effectLst/>
                        <a:latin typeface="Times New Roman" panose="02020603050405020304" pitchFamily="18" charset="0"/>
                      </a:endParaRPr>
                    </a:p>
                  </a:txBody>
                  <a:tcPr marL="7395" marR="7395" marT="7395" marB="0" anchor="ctr"/>
                </a:tc>
                <a:tc>
                  <a:txBody>
                    <a:bodyPr/>
                    <a:lstStyle/>
                    <a:p>
                      <a:pPr algn="ctr" fontAlgn="b"/>
                      <a:r>
                        <a:rPr lang="en-US" sz="1400" b="1" u="none" strike="noStrike">
                          <a:effectLst/>
                        </a:rPr>
                        <a:t> </a:t>
                      </a:r>
                      <a:endParaRPr lang="en-US" sz="1400" b="1" i="0" u="none" strike="noStrike">
                        <a:solidFill>
                          <a:srgbClr val="000000"/>
                        </a:solidFill>
                        <a:effectLst/>
                        <a:latin typeface="Times New Roman" panose="02020603050405020304" pitchFamily="18" charset="0"/>
                      </a:endParaRPr>
                    </a:p>
                  </a:txBody>
                  <a:tcPr marL="7395" marR="7395" marT="7395" marB="0" anchor="b"/>
                </a:tc>
                <a:tc>
                  <a:txBody>
                    <a:bodyPr/>
                    <a:lstStyle/>
                    <a:p>
                      <a:pPr algn="l" fontAlgn="b"/>
                      <a:r>
                        <a:rPr lang="en-US" sz="1400" b="1" u="none" strike="noStrike" dirty="0">
                          <a:effectLst/>
                        </a:rPr>
                        <a:t> </a:t>
                      </a:r>
                      <a:endParaRPr lang="en-US" sz="1400" b="1" i="0" u="none" strike="noStrike" dirty="0">
                        <a:solidFill>
                          <a:srgbClr val="FF0000"/>
                        </a:solidFill>
                        <a:effectLst/>
                        <a:latin typeface="Times New Roman" panose="02020603050405020304" pitchFamily="18" charset="0"/>
                      </a:endParaRPr>
                    </a:p>
                  </a:txBody>
                  <a:tcPr marL="7395" marR="7395" marT="7395" marB="0" anchor="b"/>
                </a:tc>
                <a:tc>
                  <a:txBody>
                    <a:bodyPr/>
                    <a:lstStyle/>
                    <a:p>
                      <a:pPr algn="ctr" fontAlgn="b"/>
                      <a:endParaRPr lang="en-US" sz="1400" b="1" i="0" u="none" strike="noStrike" dirty="0">
                        <a:solidFill>
                          <a:srgbClr val="000000"/>
                        </a:solidFill>
                        <a:effectLst/>
                        <a:latin typeface="Times New Roman" panose="02020603050405020304" pitchFamily="18" charset="0"/>
                      </a:endParaRPr>
                    </a:p>
                  </a:txBody>
                  <a:tcPr marL="7395" marR="7395" marT="7395" marB="0" anchor="b"/>
                </a:tc>
                <a:tc>
                  <a:txBody>
                    <a:bodyPr/>
                    <a:lstStyle/>
                    <a:p>
                      <a:pPr algn="ctr" fontAlgn="b"/>
                      <a:endParaRPr lang="en-US" sz="1400" b="1" i="0" u="none" strike="noStrike">
                        <a:solidFill>
                          <a:srgbClr val="000000"/>
                        </a:solidFill>
                        <a:effectLst/>
                        <a:latin typeface="Times New Roman" panose="02020603050405020304" pitchFamily="18" charset="0"/>
                      </a:endParaRPr>
                    </a:p>
                  </a:txBody>
                  <a:tcPr marL="7395" marR="7395" marT="7395" marB="0" anchor="b"/>
                </a:tc>
                <a:tc>
                  <a:txBody>
                    <a:bodyPr/>
                    <a:lstStyle/>
                    <a:p>
                      <a:pPr algn="ctr" fontAlgn="b"/>
                      <a:endParaRPr lang="en-US" sz="1400" b="1" i="0" u="none" strike="noStrike" dirty="0">
                        <a:solidFill>
                          <a:srgbClr val="000000"/>
                        </a:solidFill>
                        <a:effectLst/>
                        <a:latin typeface="Times New Roman" panose="02020603050405020304" pitchFamily="18" charset="0"/>
                      </a:endParaRPr>
                    </a:p>
                  </a:txBody>
                  <a:tcPr marL="7395" marR="7395" marT="7395" marB="0" anchor="b"/>
                </a:tc>
                <a:extLst>
                  <a:ext uri="{0D108BD9-81ED-4DB2-BD59-A6C34878D82A}">
                    <a16:rowId xmlns:a16="http://schemas.microsoft.com/office/drawing/2014/main" val="1529584272"/>
                  </a:ext>
                </a:extLst>
              </a:tr>
              <a:tr h="200897">
                <a:tc>
                  <a:txBody>
                    <a:bodyPr/>
                    <a:lstStyle/>
                    <a:p>
                      <a:pPr algn="ctr" fontAlgn="ctr"/>
                      <a:r>
                        <a:rPr lang="en-US" sz="1400" b="1" u="none" strike="noStrike" dirty="0">
                          <a:effectLst/>
                        </a:rPr>
                        <a:t>5T3P</a:t>
                      </a:r>
                      <a:endParaRPr lang="en-US" sz="1400" b="1" i="0" u="none" strike="noStrike" dirty="0">
                        <a:solidFill>
                          <a:srgbClr val="000000"/>
                        </a:solidFill>
                        <a:effectLst/>
                        <a:latin typeface="Times New Roman" panose="02020603050405020304" pitchFamily="18" charset="0"/>
                      </a:endParaRPr>
                    </a:p>
                  </a:txBody>
                  <a:tcPr marL="7395" marR="7395" marT="7395" marB="0" anchor="ctr"/>
                </a:tc>
                <a:tc>
                  <a:txBody>
                    <a:bodyPr/>
                    <a:lstStyle/>
                    <a:p>
                      <a:pPr algn="ctr" fontAlgn="b"/>
                      <a:r>
                        <a:rPr lang="en-US" sz="1400" b="1" u="none" strike="noStrike">
                          <a:effectLst/>
                        </a:rPr>
                        <a:t>1</a:t>
                      </a:r>
                      <a:endParaRPr lang="en-US" sz="1400" b="1" i="0" u="none" strike="noStrike">
                        <a:solidFill>
                          <a:srgbClr val="000000"/>
                        </a:solidFill>
                        <a:effectLst/>
                        <a:latin typeface="Times New Roman" panose="02020603050405020304" pitchFamily="18" charset="0"/>
                      </a:endParaRPr>
                    </a:p>
                  </a:txBody>
                  <a:tcPr marL="7395" marR="7395" marT="7395" marB="0" anchor="b"/>
                </a:tc>
                <a:tc>
                  <a:txBody>
                    <a:bodyPr/>
                    <a:lstStyle/>
                    <a:p>
                      <a:pPr algn="l" fontAlgn="b"/>
                      <a:r>
                        <a:rPr lang="en-US" sz="1400" b="1" u="none" strike="noStrike" dirty="0">
                          <a:effectLst/>
                        </a:rPr>
                        <a:t>1G1#11M</a:t>
                      </a:r>
                      <a:endParaRPr lang="en-US" sz="1400" b="1" i="0" u="none" strike="noStrike" dirty="0">
                        <a:solidFill>
                          <a:srgbClr val="FF0000"/>
                        </a:solidFill>
                        <a:effectLst/>
                        <a:latin typeface="Times New Roman" panose="02020603050405020304" pitchFamily="18" charset="0"/>
                      </a:endParaRPr>
                    </a:p>
                  </a:txBody>
                  <a:tcPr marL="7395" marR="7395" marT="7395" marB="0" anchor="b"/>
                </a:tc>
                <a:tc>
                  <a:txBody>
                    <a:bodyPr/>
                    <a:lstStyle/>
                    <a:p>
                      <a:pPr algn="ctr" fontAlgn="b"/>
                      <a:r>
                        <a:rPr lang="en-US" sz="1400" b="1" u="none" strike="noStrike" dirty="0">
                          <a:effectLst/>
                        </a:rPr>
                        <a:t>1-G1</a:t>
                      </a:r>
                      <a:endParaRPr lang="en-US" sz="1400" b="1" i="0" u="none" strike="noStrike" dirty="0">
                        <a:solidFill>
                          <a:srgbClr val="000000"/>
                        </a:solidFill>
                        <a:effectLst/>
                        <a:latin typeface="Times New Roman" panose="02020603050405020304" pitchFamily="18" charset="0"/>
                      </a:endParaRPr>
                    </a:p>
                  </a:txBody>
                  <a:tcPr marL="7395" marR="7395" marT="7395" marB="0" anchor="b"/>
                </a:tc>
                <a:tc>
                  <a:txBody>
                    <a:bodyPr/>
                    <a:lstStyle/>
                    <a:p>
                      <a:pPr algn="ctr" fontAlgn="b"/>
                      <a:r>
                        <a:rPr lang="en-US" sz="1400" b="1" u="none" strike="noStrike">
                          <a:effectLst/>
                        </a:rPr>
                        <a:t> </a:t>
                      </a:r>
                      <a:endParaRPr lang="en-US" sz="1400" b="1" i="0" u="none" strike="noStrike">
                        <a:solidFill>
                          <a:srgbClr val="000000"/>
                        </a:solidFill>
                        <a:effectLst/>
                        <a:latin typeface="Times New Roman" panose="02020603050405020304" pitchFamily="18" charset="0"/>
                      </a:endParaRPr>
                    </a:p>
                  </a:txBody>
                  <a:tcPr marL="7395" marR="7395" marT="7395" marB="0" anchor="b"/>
                </a:tc>
                <a:tc>
                  <a:txBody>
                    <a:bodyPr/>
                    <a:lstStyle/>
                    <a:p>
                      <a:pPr algn="ctr" fontAlgn="b"/>
                      <a:r>
                        <a:rPr lang="en-US" sz="1400" b="1" u="none" strike="noStrike">
                          <a:effectLst/>
                        </a:rPr>
                        <a:t> </a:t>
                      </a:r>
                      <a:endParaRPr lang="en-US" sz="1400" b="1" i="0" u="none" strike="noStrike">
                        <a:solidFill>
                          <a:srgbClr val="000000"/>
                        </a:solidFill>
                        <a:effectLst/>
                        <a:latin typeface="Times New Roman" panose="02020603050405020304" pitchFamily="18" charset="0"/>
                      </a:endParaRPr>
                    </a:p>
                  </a:txBody>
                  <a:tcPr marL="7395" marR="7395" marT="7395" marB="0" anchor="b"/>
                </a:tc>
                <a:extLst>
                  <a:ext uri="{0D108BD9-81ED-4DB2-BD59-A6C34878D82A}">
                    <a16:rowId xmlns:a16="http://schemas.microsoft.com/office/drawing/2014/main" val="3080983260"/>
                  </a:ext>
                </a:extLst>
              </a:tr>
              <a:tr h="200897">
                <a:tc>
                  <a:txBody>
                    <a:bodyPr/>
                    <a:lstStyle/>
                    <a:p>
                      <a:pPr algn="ctr" fontAlgn="ctr"/>
                      <a:r>
                        <a:rPr lang="en-US" sz="1400" b="1" u="none" strike="noStrike">
                          <a:effectLst/>
                        </a:rPr>
                        <a:t> </a:t>
                      </a:r>
                      <a:endParaRPr lang="en-US" sz="1400" b="1" i="0" u="none" strike="noStrike">
                        <a:solidFill>
                          <a:srgbClr val="000000"/>
                        </a:solidFill>
                        <a:effectLst/>
                        <a:latin typeface="Times New Roman" panose="02020603050405020304" pitchFamily="18" charset="0"/>
                      </a:endParaRPr>
                    </a:p>
                  </a:txBody>
                  <a:tcPr marL="7395" marR="7395" marT="7395" marB="0" anchor="ctr"/>
                </a:tc>
                <a:tc>
                  <a:txBody>
                    <a:bodyPr/>
                    <a:lstStyle/>
                    <a:p>
                      <a:pPr algn="ctr" fontAlgn="b"/>
                      <a:r>
                        <a:rPr lang="en-US" sz="1400" b="1" u="none" strike="noStrike">
                          <a:effectLst/>
                        </a:rPr>
                        <a:t> </a:t>
                      </a:r>
                      <a:endParaRPr lang="en-US" sz="1400" b="1" i="0" u="none" strike="noStrike">
                        <a:solidFill>
                          <a:srgbClr val="000000"/>
                        </a:solidFill>
                        <a:effectLst/>
                        <a:latin typeface="Times New Roman" panose="02020603050405020304" pitchFamily="18" charset="0"/>
                      </a:endParaRPr>
                    </a:p>
                  </a:txBody>
                  <a:tcPr marL="7395" marR="7395" marT="7395" marB="0" anchor="b"/>
                </a:tc>
                <a:tc>
                  <a:txBody>
                    <a:bodyPr/>
                    <a:lstStyle/>
                    <a:p>
                      <a:pPr algn="l" fontAlgn="b"/>
                      <a:r>
                        <a:rPr lang="en-US" sz="1400" b="1" u="none" strike="noStrike">
                          <a:effectLst/>
                        </a:rPr>
                        <a:t> </a:t>
                      </a:r>
                      <a:endParaRPr lang="en-US" sz="1400" b="1" i="0" u="none" strike="noStrike">
                        <a:solidFill>
                          <a:srgbClr val="FF0000"/>
                        </a:solidFill>
                        <a:effectLst/>
                        <a:latin typeface="Times New Roman" panose="02020603050405020304" pitchFamily="18" charset="0"/>
                      </a:endParaRPr>
                    </a:p>
                  </a:txBody>
                  <a:tcPr marL="7395" marR="7395" marT="7395" marB="0" anchor="b"/>
                </a:tc>
                <a:tc>
                  <a:txBody>
                    <a:bodyPr/>
                    <a:lstStyle/>
                    <a:p>
                      <a:pPr algn="ctr" fontAlgn="b"/>
                      <a:endParaRPr lang="en-US" sz="1400" b="1" i="0" u="none" strike="noStrike" dirty="0">
                        <a:solidFill>
                          <a:srgbClr val="000000"/>
                        </a:solidFill>
                        <a:effectLst/>
                        <a:latin typeface="Times New Roman" panose="02020603050405020304" pitchFamily="18" charset="0"/>
                      </a:endParaRPr>
                    </a:p>
                  </a:txBody>
                  <a:tcPr marL="7395" marR="7395" marT="7395" marB="0" anchor="b"/>
                </a:tc>
                <a:tc>
                  <a:txBody>
                    <a:bodyPr/>
                    <a:lstStyle/>
                    <a:p>
                      <a:pPr algn="ctr" fontAlgn="b"/>
                      <a:endParaRPr lang="en-US" sz="1400" b="1" i="0" u="none" strike="noStrike" dirty="0">
                        <a:solidFill>
                          <a:srgbClr val="000000"/>
                        </a:solidFill>
                        <a:effectLst/>
                        <a:latin typeface="Times New Roman" panose="02020603050405020304" pitchFamily="18" charset="0"/>
                      </a:endParaRPr>
                    </a:p>
                  </a:txBody>
                  <a:tcPr marL="7395" marR="7395" marT="7395" marB="0" anchor="b"/>
                </a:tc>
                <a:tc>
                  <a:txBody>
                    <a:bodyPr/>
                    <a:lstStyle/>
                    <a:p>
                      <a:pPr algn="ctr" fontAlgn="b"/>
                      <a:endParaRPr lang="en-US" sz="1400" b="1" i="0" u="none" strike="noStrike" dirty="0">
                        <a:solidFill>
                          <a:srgbClr val="000000"/>
                        </a:solidFill>
                        <a:effectLst/>
                        <a:latin typeface="Times New Roman" panose="02020603050405020304" pitchFamily="18" charset="0"/>
                      </a:endParaRPr>
                    </a:p>
                  </a:txBody>
                  <a:tcPr marL="7395" marR="7395" marT="7395" marB="0" anchor="b"/>
                </a:tc>
                <a:extLst>
                  <a:ext uri="{0D108BD9-81ED-4DB2-BD59-A6C34878D82A}">
                    <a16:rowId xmlns:a16="http://schemas.microsoft.com/office/drawing/2014/main" val="2239746514"/>
                  </a:ext>
                </a:extLst>
              </a:tr>
              <a:tr h="200897">
                <a:tc rowSpan="3">
                  <a:txBody>
                    <a:bodyPr/>
                    <a:lstStyle/>
                    <a:p>
                      <a:pPr algn="ctr" fontAlgn="ctr"/>
                      <a:r>
                        <a:rPr lang="en-US" sz="1400" b="1" u="none" strike="noStrike" dirty="0">
                          <a:effectLst/>
                        </a:rPr>
                        <a:t>5T4P</a:t>
                      </a:r>
                      <a:endParaRPr lang="en-US" sz="1400" b="1" i="0" u="none" strike="noStrike" dirty="0">
                        <a:solidFill>
                          <a:srgbClr val="000000"/>
                        </a:solidFill>
                        <a:effectLst/>
                        <a:latin typeface="Times New Roman" panose="02020603050405020304" pitchFamily="18" charset="0"/>
                      </a:endParaRPr>
                    </a:p>
                  </a:txBody>
                  <a:tcPr marL="7395" marR="7395" marT="7395" marB="0" anchor="ctr"/>
                </a:tc>
                <a:tc>
                  <a:txBody>
                    <a:bodyPr/>
                    <a:lstStyle/>
                    <a:p>
                      <a:pPr algn="ctr" fontAlgn="b"/>
                      <a:r>
                        <a:rPr lang="en-US" sz="1400" b="1" u="none" strike="noStrike">
                          <a:effectLst/>
                        </a:rPr>
                        <a:t> </a:t>
                      </a:r>
                      <a:endParaRPr lang="en-US" sz="1400" b="1" i="0" u="none" strike="noStrike">
                        <a:solidFill>
                          <a:srgbClr val="000000"/>
                        </a:solidFill>
                        <a:effectLst/>
                        <a:latin typeface="Times New Roman" panose="02020603050405020304" pitchFamily="18" charset="0"/>
                      </a:endParaRPr>
                    </a:p>
                  </a:txBody>
                  <a:tcPr marL="7395" marR="7395" marT="7395" marB="0" anchor="b"/>
                </a:tc>
                <a:tc>
                  <a:txBody>
                    <a:bodyPr/>
                    <a:lstStyle/>
                    <a:p>
                      <a:pPr algn="l" fontAlgn="b"/>
                      <a:r>
                        <a:rPr lang="en-US" sz="1400" b="1" u="none" strike="noStrike">
                          <a:effectLst/>
                        </a:rPr>
                        <a:t>2G1#11M</a:t>
                      </a:r>
                      <a:endParaRPr lang="en-US" sz="1400" b="1" i="0" u="none" strike="noStrike">
                        <a:solidFill>
                          <a:srgbClr val="FF0000"/>
                        </a:solidFill>
                        <a:effectLst/>
                        <a:latin typeface="Times New Roman" panose="02020603050405020304" pitchFamily="18" charset="0"/>
                      </a:endParaRPr>
                    </a:p>
                  </a:txBody>
                  <a:tcPr marL="7395" marR="7395" marT="7395" marB="0" anchor="b"/>
                </a:tc>
                <a:tc>
                  <a:txBody>
                    <a:bodyPr/>
                    <a:lstStyle/>
                    <a:p>
                      <a:pPr algn="ctr" fontAlgn="b"/>
                      <a:r>
                        <a:rPr lang="en-US" sz="1400" b="1" u="none" strike="noStrike" dirty="0">
                          <a:effectLst/>
                        </a:rPr>
                        <a:t>2-G1</a:t>
                      </a:r>
                      <a:endParaRPr lang="en-US" sz="1400" b="1" i="0" u="none" strike="noStrike" dirty="0">
                        <a:solidFill>
                          <a:srgbClr val="000000"/>
                        </a:solidFill>
                        <a:effectLst/>
                        <a:latin typeface="Times New Roman" panose="02020603050405020304" pitchFamily="18" charset="0"/>
                      </a:endParaRPr>
                    </a:p>
                  </a:txBody>
                  <a:tcPr marL="7395" marR="7395" marT="7395" marB="0" anchor="b"/>
                </a:tc>
                <a:tc>
                  <a:txBody>
                    <a:bodyPr/>
                    <a:lstStyle/>
                    <a:p>
                      <a:pPr algn="ctr" fontAlgn="b"/>
                      <a:r>
                        <a:rPr lang="en-US" sz="1400" b="1" u="none" strike="noStrike" dirty="0">
                          <a:effectLst/>
                        </a:rPr>
                        <a:t>1-G1+1-G2</a:t>
                      </a:r>
                      <a:endParaRPr lang="en-US" sz="1400" b="1" i="0" u="none" strike="noStrike" dirty="0">
                        <a:solidFill>
                          <a:srgbClr val="000000"/>
                        </a:solidFill>
                        <a:effectLst/>
                        <a:latin typeface="Times New Roman" panose="02020603050405020304" pitchFamily="18" charset="0"/>
                      </a:endParaRPr>
                    </a:p>
                  </a:txBody>
                  <a:tcPr marL="7395" marR="7395" marT="7395" marB="0" anchor="b"/>
                </a:tc>
                <a:tc>
                  <a:txBody>
                    <a:bodyPr/>
                    <a:lstStyle/>
                    <a:p>
                      <a:pPr algn="ctr" fontAlgn="b"/>
                      <a:r>
                        <a:rPr lang="en-US" sz="1400" b="1" u="none" strike="noStrike" dirty="0">
                          <a:effectLst/>
                        </a:rPr>
                        <a:t> </a:t>
                      </a:r>
                      <a:endParaRPr lang="en-US" sz="1400" b="1" i="0" u="none" strike="noStrike" dirty="0">
                        <a:solidFill>
                          <a:srgbClr val="000000"/>
                        </a:solidFill>
                        <a:effectLst/>
                        <a:latin typeface="Times New Roman" panose="02020603050405020304" pitchFamily="18" charset="0"/>
                      </a:endParaRPr>
                    </a:p>
                  </a:txBody>
                  <a:tcPr marL="7395" marR="7395" marT="7395" marB="0" anchor="b"/>
                </a:tc>
                <a:extLst>
                  <a:ext uri="{0D108BD9-81ED-4DB2-BD59-A6C34878D82A}">
                    <a16:rowId xmlns:a16="http://schemas.microsoft.com/office/drawing/2014/main" val="1476246101"/>
                  </a:ext>
                </a:extLst>
              </a:tr>
              <a:tr h="173159">
                <a:tc vMerge="1">
                  <a:txBody>
                    <a:bodyPr/>
                    <a:lstStyle/>
                    <a:p>
                      <a:endParaRPr lang="en-US"/>
                    </a:p>
                  </a:txBody>
                  <a:tcPr/>
                </a:tc>
                <a:tc rowSpan="2">
                  <a:txBody>
                    <a:bodyPr/>
                    <a:lstStyle/>
                    <a:p>
                      <a:pPr algn="ctr" fontAlgn="ctr"/>
                      <a:r>
                        <a:rPr lang="en-US" sz="1400" b="1" u="none" strike="noStrike">
                          <a:effectLst/>
                        </a:rPr>
                        <a:t>1</a:t>
                      </a:r>
                      <a:endParaRPr lang="en-US" sz="1400" b="1" i="0" u="none" strike="noStrike">
                        <a:solidFill>
                          <a:srgbClr val="000000"/>
                        </a:solidFill>
                        <a:effectLst/>
                        <a:latin typeface="Times New Roman" panose="02020603050405020304" pitchFamily="18" charset="0"/>
                      </a:endParaRPr>
                    </a:p>
                  </a:txBody>
                  <a:tcPr marL="7395" marR="7395" marT="7395" marB="0" anchor="ctr"/>
                </a:tc>
                <a:tc>
                  <a:txBody>
                    <a:bodyPr/>
                    <a:lstStyle/>
                    <a:p>
                      <a:pPr algn="l" fontAlgn="b"/>
                      <a:endParaRPr lang="en-US" sz="1200" b="1" i="0" u="none" strike="noStrike">
                        <a:solidFill>
                          <a:srgbClr val="000000"/>
                        </a:solidFill>
                        <a:effectLst/>
                        <a:latin typeface="Times New Roman" panose="02020603050405020304" pitchFamily="18" charset="0"/>
                      </a:endParaRPr>
                    </a:p>
                  </a:txBody>
                  <a:tcPr marL="7395" marR="7395" marT="7395" marB="0" anchor="b"/>
                </a:tc>
                <a:tc>
                  <a:txBody>
                    <a:bodyPr/>
                    <a:lstStyle/>
                    <a:p>
                      <a:pPr algn="ctr" fontAlgn="b"/>
                      <a:r>
                        <a:rPr lang="en-US" sz="1200" b="1" u="none" strike="noStrike">
                          <a:effectLst/>
                        </a:rPr>
                        <a:t> </a:t>
                      </a:r>
                      <a:endParaRPr lang="en-US" sz="1200" b="1" i="0" u="none" strike="noStrike">
                        <a:solidFill>
                          <a:srgbClr val="000000"/>
                        </a:solidFill>
                        <a:effectLst/>
                        <a:latin typeface="Times New Roman" panose="02020603050405020304" pitchFamily="18" charset="0"/>
                      </a:endParaRPr>
                    </a:p>
                  </a:txBody>
                  <a:tcPr marL="7395" marR="7395" marT="7395" marB="0" anchor="b"/>
                </a:tc>
                <a:tc>
                  <a:txBody>
                    <a:bodyPr/>
                    <a:lstStyle/>
                    <a:p>
                      <a:pPr algn="ctr" fontAlgn="b"/>
                      <a:endParaRPr lang="en-US" sz="1200" b="1" i="0" u="none" strike="noStrike" dirty="0">
                        <a:solidFill>
                          <a:srgbClr val="000000"/>
                        </a:solidFill>
                        <a:effectLst/>
                        <a:latin typeface="Times New Roman" panose="02020603050405020304" pitchFamily="18" charset="0"/>
                      </a:endParaRPr>
                    </a:p>
                  </a:txBody>
                  <a:tcPr marL="7395" marR="7395" marT="7395" marB="0" anchor="b"/>
                </a:tc>
                <a:tc>
                  <a:txBody>
                    <a:bodyPr/>
                    <a:lstStyle/>
                    <a:p>
                      <a:pPr algn="ctr" fontAlgn="b"/>
                      <a:r>
                        <a:rPr lang="en-US" sz="1200" b="1" u="none" strike="noStrike" dirty="0">
                          <a:effectLst/>
                        </a:rPr>
                        <a:t> </a:t>
                      </a:r>
                      <a:endParaRPr lang="en-US" sz="1200" b="1" i="0" u="none" strike="noStrike" dirty="0">
                        <a:solidFill>
                          <a:srgbClr val="000000"/>
                        </a:solidFill>
                        <a:effectLst/>
                        <a:latin typeface="Times New Roman" panose="02020603050405020304" pitchFamily="18" charset="0"/>
                      </a:endParaRPr>
                    </a:p>
                  </a:txBody>
                  <a:tcPr marL="7395" marR="7395" marT="7395" marB="0" anchor="b"/>
                </a:tc>
                <a:extLst>
                  <a:ext uri="{0D108BD9-81ED-4DB2-BD59-A6C34878D82A}">
                    <a16:rowId xmlns:a16="http://schemas.microsoft.com/office/drawing/2014/main" val="3030785504"/>
                  </a:ext>
                </a:extLst>
              </a:tr>
              <a:tr h="200897">
                <a:tc vMerge="1">
                  <a:txBody>
                    <a:bodyPr/>
                    <a:lstStyle/>
                    <a:p>
                      <a:endParaRPr lang="en-US"/>
                    </a:p>
                  </a:txBody>
                  <a:tcPr/>
                </a:tc>
                <a:tc vMerge="1">
                  <a:txBody>
                    <a:bodyPr/>
                    <a:lstStyle/>
                    <a:p>
                      <a:endParaRPr lang="en-US"/>
                    </a:p>
                  </a:txBody>
                  <a:tcPr/>
                </a:tc>
                <a:tc>
                  <a:txBody>
                    <a:bodyPr/>
                    <a:lstStyle/>
                    <a:p>
                      <a:pPr algn="l" fontAlgn="b"/>
                      <a:r>
                        <a:rPr lang="en-US" sz="1400" b="1" u="none" strike="noStrike">
                          <a:effectLst/>
                        </a:rPr>
                        <a:t>1G1#16M+1G2#16M</a:t>
                      </a:r>
                      <a:endParaRPr lang="en-US" sz="1400" b="1" i="0" u="none" strike="noStrike">
                        <a:solidFill>
                          <a:srgbClr val="FF0000"/>
                        </a:solidFill>
                        <a:effectLst/>
                        <a:latin typeface="Times New Roman" panose="02020603050405020304" pitchFamily="18" charset="0"/>
                      </a:endParaRPr>
                    </a:p>
                  </a:txBody>
                  <a:tcPr marL="7395" marR="7395" marT="7395" marB="0" anchor="b"/>
                </a:tc>
                <a:tc>
                  <a:txBody>
                    <a:bodyPr/>
                    <a:lstStyle/>
                    <a:p>
                      <a:pPr algn="ctr" fontAlgn="b"/>
                      <a:r>
                        <a:rPr lang="en-US" sz="1400" b="1" u="none" strike="noStrike" dirty="0">
                          <a:effectLst/>
                        </a:rPr>
                        <a:t> </a:t>
                      </a:r>
                      <a:endParaRPr lang="en-US" sz="1400" b="1" i="0" u="none" strike="noStrike" dirty="0">
                        <a:solidFill>
                          <a:srgbClr val="000000"/>
                        </a:solidFill>
                        <a:effectLst/>
                        <a:latin typeface="Times New Roman" panose="02020603050405020304" pitchFamily="18" charset="0"/>
                      </a:endParaRPr>
                    </a:p>
                  </a:txBody>
                  <a:tcPr marL="7395" marR="7395" marT="7395" marB="0" anchor="b"/>
                </a:tc>
                <a:tc>
                  <a:txBody>
                    <a:bodyPr/>
                    <a:lstStyle/>
                    <a:p>
                      <a:pPr algn="ctr" fontAlgn="b"/>
                      <a:r>
                        <a:rPr lang="en-US" sz="1400" b="1" u="none" strike="noStrike">
                          <a:effectLst/>
                        </a:rPr>
                        <a:t> </a:t>
                      </a:r>
                      <a:endParaRPr lang="en-US" sz="1400" b="1" i="0" u="none" strike="noStrike">
                        <a:solidFill>
                          <a:srgbClr val="000000"/>
                        </a:solidFill>
                        <a:effectLst/>
                        <a:latin typeface="Times New Roman" panose="02020603050405020304" pitchFamily="18" charset="0"/>
                      </a:endParaRPr>
                    </a:p>
                  </a:txBody>
                  <a:tcPr marL="7395" marR="7395" marT="7395" marB="0" anchor="b"/>
                </a:tc>
                <a:tc>
                  <a:txBody>
                    <a:bodyPr/>
                    <a:lstStyle/>
                    <a:p>
                      <a:pPr algn="ctr" fontAlgn="b"/>
                      <a:r>
                        <a:rPr lang="en-US" sz="1400" b="1" u="none" strike="noStrike" dirty="0">
                          <a:effectLst/>
                        </a:rPr>
                        <a:t> </a:t>
                      </a:r>
                      <a:endParaRPr lang="en-US" sz="1400" b="1" i="0" u="none" strike="noStrike" dirty="0">
                        <a:solidFill>
                          <a:srgbClr val="000000"/>
                        </a:solidFill>
                        <a:effectLst/>
                        <a:latin typeface="Times New Roman" panose="02020603050405020304" pitchFamily="18" charset="0"/>
                      </a:endParaRPr>
                    </a:p>
                  </a:txBody>
                  <a:tcPr marL="7395" marR="7395" marT="7395" marB="0" anchor="b"/>
                </a:tc>
                <a:extLst>
                  <a:ext uri="{0D108BD9-81ED-4DB2-BD59-A6C34878D82A}">
                    <a16:rowId xmlns:a16="http://schemas.microsoft.com/office/drawing/2014/main" val="1898516427"/>
                  </a:ext>
                </a:extLst>
              </a:tr>
              <a:tr h="200897">
                <a:tc>
                  <a:txBody>
                    <a:bodyPr/>
                    <a:lstStyle/>
                    <a:p>
                      <a:pPr algn="ctr" fontAlgn="ctr"/>
                      <a:r>
                        <a:rPr lang="en-US" sz="1400" b="1" u="none" strike="noStrike">
                          <a:effectLst/>
                        </a:rPr>
                        <a:t> </a:t>
                      </a:r>
                      <a:endParaRPr lang="en-US" sz="1400" b="1" i="0" u="none" strike="noStrike">
                        <a:solidFill>
                          <a:srgbClr val="000000"/>
                        </a:solidFill>
                        <a:effectLst/>
                        <a:latin typeface="Times New Roman" panose="02020603050405020304" pitchFamily="18" charset="0"/>
                      </a:endParaRPr>
                    </a:p>
                  </a:txBody>
                  <a:tcPr marL="7395" marR="7395" marT="7395" marB="0" anchor="ctr"/>
                </a:tc>
                <a:tc>
                  <a:txBody>
                    <a:bodyPr/>
                    <a:lstStyle/>
                    <a:p>
                      <a:pPr algn="ctr" fontAlgn="b"/>
                      <a:r>
                        <a:rPr lang="en-US" sz="1400" b="1" u="none" strike="noStrike">
                          <a:effectLst/>
                        </a:rPr>
                        <a:t> </a:t>
                      </a:r>
                      <a:endParaRPr lang="en-US" sz="1400" b="1" i="0" u="none" strike="noStrike">
                        <a:solidFill>
                          <a:srgbClr val="000000"/>
                        </a:solidFill>
                        <a:effectLst/>
                        <a:latin typeface="Times New Roman" panose="02020603050405020304" pitchFamily="18" charset="0"/>
                      </a:endParaRPr>
                    </a:p>
                  </a:txBody>
                  <a:tcPr marL="7395" marR="7395" marT="7395" marB="0" anchor="b"/>
                </a:tc>
                <a:tc>
                  <a:txBody>
                    <a:bodyPr/>
                    <a:lstStyle/>
                    <a:p>
                      <a:pPr algn="l" fontAlgn="b"/>
                      <a:r>
                        <a:rPr lang="en-US" sz="1400" b="1" u="none" strike="noStrike">
                          <a:effectLst/>
                        </a:rPr>
                        <a:t> </a:t>
                      </a:r>
                      <a:endParaRPr lang="en-US" sz="1400" b="1" i="0" u="none" strike="noStrike">
                        <a:solidFill>
                          <a:srgbClr val="FF0000"/>
                        </a:solidFill>
                        <a:effectLst/>
                        <a:latin typeface="Times New Roman" panose="02020603050405020304" pitchFamily="18" charset="0"/>
                      </a:endParaRPr>
                    </a:p>
                  </a:txBody>
                  <a:tcPr marL="7395" marR="7395" marT="7395" marB="0" anchor="b"/>
                </a:tc>
                <a:tc>
                  <a:txBody>
                    <a:bodyPr/>
                    <a:lstStyle/>
                    <a:p>
                      <a:pPr algn="ctr" fontAlgn="b"/>
                      <a:endParaRPr lang="en-US" sz="1400" b="1" i="0" u="none" strike="noStrike" dirty="0">
                        <a:solidFill>
                          <a:srgbClr val="000000"/>
                        </a:solidFill>
                        <a:effectLst/>
                        <a:latin typeface="Times New Roman" panose="02020603050405020304" pitchFamily="18" charset="0"/>
                      </a:endParaRPr>
                    </a:p>
                  </a:txBody>
                  <a:tcPr marL="7395" marR="7395" marT="7395" marB="0" anchor="b"/>
                </a:tc>
                <a:tc>
                  <a:txBody>
                    <a:bodyPr/>
                    <a:lstStyle/>
                    <a:p>
                      <a:pPr algn="ctr" fontAlgn="b"/>
                      <a:endParaRPr lang="en-US" sz="1400" b="1" i="0" u="none" strike="noStrike" dirty="0">
                        <a:solidFill>
                          <a:srgbClr val="000000"/>
                        </a:solidFill>
                        <a:effectLst/>
                        <a:latin typeface="Times New Roman" panose="02020603050405020304" pitchFamily="18" charset="0"/>
                      </a:endParaRPr>
                    </a:p>
                  </a:txBody>
                  <a:tcPr marL="7395" marR="7395" marT="7395" marB="0" anchor="b"/>
                </a:tc>
                <a:tc>
                  <a:txBody>
                    <a:bodyPr/>
                    <a:lstStyle/>
                    <a:p>
                      <a:pPr algn="ctr" fontAlgn="b"/>
                      <a:endParaRPr lang="en-US" sz="1400" b="1" i="0" u="none" strike="noStrike" dirty="0">
                        <a:solidFill>
                          <a:srgbClr val="000000"/>
                        </a:solidFill>
                        <a:effectLst/>
                        <a:latin typeface="Times New Roman" panose="02020603050405020304" pitchFamily="18" charset="0"/>
                      </a:endParaRPr>
                    </a:p>
                  </a:txBody>
                  <a:tcPr marL="7395" marR="7395" marT="7395" marB="0" anchor="b"/>
                </a:tc>
                <a:extLst>
                  <a:ext uri="{0D108BD9-81ED-4DB2-BD59-A6C34878D82A}">
                    <a16:rowId xmlns:a16="http://schemas.microsoft.com/office/drawing/2014/main" val="145654935"/>
                  </a:ext>
                </a:extLst>
              </a:tr>
              <a:tr h="200897">
                <a:tc rowSpan="5">
                  <a:txBody>
                    <a:bodyPr/>
                    <a:lstStyle/>
                    <a:p>
                      <a:pPr algn="ctr" fontAlgn="ctr"/>
                      <a:r>
                        <a:rPr lang="en-US" sz="1400" b="1" u="none" strike="noStrike" dirty="0">
                          <a:effectLst/>
                        </a:rPr>
                        <a:t>5T5P</a:t>
                      </a:r>
                      <a:endParaRPr lang="en-US" sz="1400" b="1" i="0" u="none" strike="noStrike" dirty="0">
                        <a:solidFill>
                          <a:srgbClr val="000000"/>
                        </a:solidFill>
                        <a:effectLst/>
                        <a:latin typeface="Times New Roman" panose="02020603050405020304" pitchFamily="18" charset="0"/>
                      </a:endParaRPr>
                    </a:p>
                  </a:txBody>
                  <a:tcPr marL="7395" marR="7395" marT="7395" marB="0" anchor="ctr"/>
                </a:tc>
                <a:tc>
                  <a:txBody>
                    <a:bodyPr/>
                    <a:lstStyle/>
                    <a:p>
                      <a:pPr algn="ctr" fontAlgn="b"/>
                      <a:r>
                        <a:rPr lang="en-US" sz="1400" b="1" u="none" strike="noStrike">
                          <a:effectLst/>
                        </a:rPr>
                        <a:t>1</a:t>
                      </a:r>
                      <a:endParaRPr lang="en-US" sz="1400" b="1" i="0" u="none" strike="noStrike">
                        <a:solidFill>
                          <a:srgbClr val="000000"/>
                        </a:solidFill>
                        <a:effectLst/>
                        <a:latin typeface="Times New Roman" panose="02020603050405020304" pitchFamily="18" charset="0"/>
                      </a:endParaRPr>
                    </a:p>
                  </a:txBody>
                  <a:tcPr marL="7395" marR="7395" marT="7395" marB="0" anchor="b"/>
                </a:tc>
                <a:tc>
                  <a:txBody>
                    <a:bodyPr/>
                    <a:lstStyle/>
                    <a:p>
                      <a:pPr algn="l" fontAlgn="b"/>
                      <a:r>
                        <a:rPr lang="en-US" sz="1400" b="1" u="none" strike="noStrike">
                          <a:effectLst/>
                        </a:rPr>
                        <a:t>1G1#11M+1G1#16+1G2#21M</a:t>
                      </a:r>
                      <a:endParaRPr lang="en-US" sz="1400" b="1" i="0" u="none" strike="noStrike">
                        <a:solidFill>
                          <a:srgbClr val="FF0000"/>
                        </a:solidFill>
                        <a:effectLst/>
                        <a:latin typeface="Times New Roman" panose="02020603050405020304" pitchFamily="18" charset="0"/>
                      </a:endParaRPr>
                    </a:p>
                  </a:txBody>
                  <a:tcPr marL="7395" marR="7395" marT="7395" marB="0" anchor="b"/>
                </a:tc>
                <a:tc>
                  <a:txBody>
                    <a:bodyPr/>
                    <a:lstStyle/>
                    <a:p>
                      <a:pPr algn="ctr" fontAlgn="b"/>
                      <a:r>
                        <a:rPr lang="en-US" sz="1400" b="1" u="none" strike="noStrike" dirty="0">
                          <a:effectLst/>
                        </a:rPr>
                        <a:t>1-G1</a:t>
                      </a:r>
                      <a:endParaRPr lang="en-US" sz="1400" b="1" i="0" u="none" strike="noStrike" dirty="0">
                        <a:solidFill>
                          <a:srgbClr val="000000"/>
                        </a:solidFill>
                        <a:effectLst/>
                        <a:latin typeface="Times New Roman" panose="02020603050405020304" pitchFamily="18" charset="0"/>
                      </a:endParaRPr>
                    </a:p>
                  </a:txBody>
                  <a:tcPr marL="7395" marR="7395" marT="7395" marB="0" anchor="b"/>
                </a:tc>
                <a:tc>
                  <a:txBody>
                    <a:bodyPr/>
                    <a:lstStyle/>
                    <a:p>
                      <a:pPr algn="ctr" fontAlgn="b"/>
                      <a:r>
                        <a:rPr lang="en-US" sz="1400" b="1" u="none" strike="noStrike" dirty="0">
                          <a:effectLst/>
                        </a:rPr>
                        <a:t>1-G1</a:t>
                      </a:r>
                      <a:endParaRPr lang="en-US" sz="1400" b="1" i="0" u="none" strike="noStrike" dirty="0">
                        <a:solidFill>
                          <a:srgbClr val="000000"/>
                        </a:solidFill>
                        <a:effectLst/>
                        <a:latin typeface="Times New Roman" panose="02020603050405020304" pitchFamily="18" charset="0"/>
                      </a:endParaRPr>
                    </a:p>
                  </a:txBody>
                  <a:tcPr marL="7395" marR="7395" marT="7395" marB="0" anchor="b"/>
                </a:tc>
                <a:tc>
                  <a:txBody>
                    <a:bodyPr/>
                    <a:lstStyle/>
                    <a:p>
                      <a:pPr algn="ctr" fontAlgn="b"/>
                      <a:r>
                        <a:rPr lang="en-US" sz="1400" b="1" u="none" strike="noStrike" dirty="0">
                          <a:effectLst/>
                        </a:rPr>
                        <a:t>1-G2</a:t>
                      </a:r>
                      <a:endParaRPr lang="en-US" sz="1400" b="1" i="0" u="none" strike="noStrike" dirty="0">
                        <a:solidFill>
                          <a:srgbClr val="000000"/>
                        </a:solidFill>
                        <a:effectLst/>
                        <a:latin typeface="Times New Roman" panose="02020603050405020304" pitchFamily="18" charset="0"/>
                      </a:endParaRPr>
                    </a:p>
                  </a:txBody>
                  <a:tcPr marL="7395" marR="7395" marT="7395" marB="0" anchor="b"/>
                </a:tc>
                <a:extLst>
                  <a:ext uri="{0D108BD9-81ED-4DB2-BD59-A6C34878D82A}">
                    <a16:rowId xmlns:a16="http://schemas.microsoft.com/office/drawing/2014/main" val="1037939277"/>
                  </a:ext>
                </a:extLst>
              </a:tr>
              <a:tr h="127253">
                <a:tc vMerge="1">
                  <a:txBody>
                    <a:bodyPr/>
                    <a:lstStyle/>
                    <a:p>
                      <a:endParaRPr lang="en-US"/>
                    </a:p>
                  </a:txBody>
                  <a:tcPr/>
                </a:tc>
                <a:tc>
                  <a:txBody>
                    <a:bodyPr/>
                    <a:lstStyle/>
                    <a:p>
                      <a:pPr algn="ctr" fontAlgn="b"/>
                      <a:r>
                        <a:rPr lang="en-US" sz="1400" b="1" u="none" strike="noStrike" dirty="0">
                          <a:effectLst/>
                        </a:rPr>
                        <a:t> </a:t>
                      </a:r>
                      <a:endParaRPr lang="en-US" sz="1400" b="1" i="0" u="none" strike="noStrike" dirty="0">
                        <a:solidFill>
                          <a:srgbClr val="000000"/>
                        </a:solidFill>
                        <a:effectLst/>
                        <a:latin typeface="Times New Roman" panose="02020603050405020304" pitchFamily="18" charset="0"/>
                      </a:endParaRPr>
                    </a:p>
                  </a:txBody>
                  <a:tcPr marL="7395" marR="7395" marT="7395" marB="0" anchor="b"/>
                </a:tc>
                <a:tc>
                  <a:txBody>
                    <a:bodyPr/>
                    <a:lstStyle/>
                    <a:p>
                      <a:pPr algn="l" fontAlgn="b"/>
                      <a:r>
                        <a:rPr lang="en-US" sz="1400" b="1" u="none" strike="noStrike" dirty="0">
                          <a:effectLst/>
                        </a:rPr>
                        <a:t> </a:t>
                      </a:r>
                      <a:endParaRPr lang="en-US" sz="1400" b="1" i="0" u="none" strike="noStrike" dirty="0">
                        <a:solidFill>
                          <a:srgbClr val="FF0000"/>
                        </a:solidFill>
                        <a:effectLst/>
                        <a:latin typeface="Times New Roman" panose="02020603050405020304" pitchFamily="18" charset="0"/>
                      </a:endParaRPr>
                    </a:p>
                  </a:txBody>
                  <a:tcPr marL="7395" marR="7395" marT="7395" marB="0" anchor="b"/>
                </a:tc>
                <a:tc>
                  <a:txBody>
                    <a:bodyPr/>
                    <a:lstStyle/>
                    <a:p>
                      <a:pPr algn="ctr" fontAlgn="b"/>
                      <a:endParaRPr lang="en-US" sz="1400" b="1" i="0" u="none" strike="noStrike" dirty="0">
                        <a:solidFill>
                          <a:srgbClr val="000000"/>
                        </a:solidFill>
                        <a:effectLst/>
                        <a:latin typeface="Times New Roman" panose="02020603050405020304" pitchFamily="18" charset="0"/>
                      </a:endParaRPr>
                    </a:p>
                  </a:txBody>
                  <a:tcPr marL="7395" marR="7395" marT="7395" marB="0" anchor="b"/>
                </a:tc>
                <a:tc>
                  <a:txBody>
                    <a:bodyPr/>
                    <a:lstStyle/>
                    <a:p>
                      <a:pPr algn="ctr" fontAlgn="b"/>
                      <a:endParaRPr lang="en-US" sz="1400" b="1" i="0" u="none" strike="noStrike" dirty="0">
                        <a:solidFill>
                          <a:srgbClr val="000000"/>
                        </a:solidFill>
                        <a:effectLst/>
                        <a:latin typeface="Times New Roman" panose="02020603050405020304" pitchFamily="18" charset="0"/>
                      </a:endParaRPr>
                    </a:p>
                  </a:txBody>
                  <a:tcPr marL="7395" marR="7395" marT="7395" marB="0" anchor="b"/>
                </a:tc>
                <a:tc>
                  <a:txBody>
                    <a:bodyPr/>
                    <a:lstStyle/>
                    <a:p>
                      <a:pPr algn="ctr" fontAlgn="b"/>
                      <a:r>
                        <a:rPr lang="en-US" sz="1400" b="1" u="none" strike="noStrike" dirty="0">
                          <a:effectLst/>
                        </a:rPr>
                        <a:t> </a:t>
                      </a:r>
                      <a:endParaRPr lang="en-US" sz="1400" b="1" i="0" u="none" strike="noStrike" dirty="0">
                        <a:solidFill>
                          <a:srgbClr val="000000"/>
                        </a:solidFill>
                        <a:effectLst/>
                        <a:latin typeface="Times New Roman" panose="02020603050405020304" pitchFamily="18" charset="0"/>
                      </a:endParaRPr>
                    </a:p>
                  </a:txBody>
                  <a:tcPr marL="7395" marR="7395" marT="7395" marB="0" anchor="b"/>
                </a:tc>
                <a:extLst>
                  <a:ext uri="{0D108BD9-81ED-4DB2-BD59-A6C34878D82A}">
                    <a16:rowId xmlns:a16="http://schemas.microsoft.com/office/drawing/2014/main" val="1894771971"/>
                  </a:ext>
                </a:extLst>
              </a:tr>
              <a:tr h="200897">
                <a:tc vMerge="1">
                  <a:txBody>
                    <a:bodyPr/>
                    <a:lstStyle/>
                    <a:p>
                      <a:endParaRPr lang="en-US"/>
                    </a:p>
                  </a:txBody>
                  <a:tcPr/>
                </a:tc>
                <a:tc>
                  <a:txBody>
                    <a:bodyPr/>
                    <a:lstStyle/>
                    <a:p>
                      <a:pPr algn="ctr" fontAlgn="b"/>
                      <a:r>
                        <a:rPr lang="en-US" sz="1400" b="1" u="none" strike="noStrike">
                          <a:effectLst/>
                        </a:rPr>
                        <a:t>2</a:t>
                      </a:r>
                      <a:endParaRPr lang="en-US" sz="1400" b="1" i="0" u="none" strike="noStrike">
                        <a:solidFill>
                          <a:srgbClr val="000000"/>
                        </a:solidFill>
                        <a:effectLst/>
                        <a:latin typeface="Times New Roman" panose="02020603050405020304" pitchFamily="18" charset="0"/>
                      </a:endParaRPr>
                    </a:p>
                  </a:txBody>
                  <a:tcPr marL="7395" marR="7395" marT="7395" marB="0" anchor="b"/>
                </a:tc>
                <a:tc>
                  <a:txBody>
                    <a:bodyPr/>
                    <a:lstStyle/>
                    <a:p>
                      <a:pPr algn="l" fontAlgn="b"/>
                      <a:r>
                        <a:rPr lang="en-US" sz="1400" b="1" u="none" strike="noStrike">
                          <a:effectLst/>
                        </a:rPr>
                        <a:t>2G2#21</a:t>
                      </a:r>
                      <a:endParaRPr lang="en-US" sz="1400" b="1" i="0" u="none" strike="noStrike">
                        <a:solidFill>
                          <a:srgbClr val="FF0000"/>
                        </a:solidFill>
                        <a:effectLst/>
                        <a:latin typeface="Times New Roman" panose="02020603050405020304" pitchFamily="18" charset="0"/>
                      </a:endParaRPr>
                    </a:p>
                  </a:txBody>
                  <a:tcPr marL="7395" marR="7395" marT="7395" marB="0" anchor="b"/>
                </a:tc>
                <a:tc>
                  <a:txBody>
                    <a:bodyPr/>
                    <a:lstStyle/>
                    <a:p>
                      <a:pPr algn="ctr" fontAlgn="b"/>
                      <a:endParaRPr lang="en-US" sz="1400" b="1" i="0" u="none" strike="noStrike">
                        <a:solidFill>
                          <a:srgbClr val="000000"/>
                        </a:solidFill>
                        <a:effectLst/>
                        <a:latin typeface="Times New Roman" panose="02020603050405020304" pitchFamily="18" charset="0"/>
                      </a:endParaRPr>
                    </a:p>
                  </a:txBody>
                  <a:tcPr marL="7395" marR="7395" marT="7395" marB="0" anchor="b"/>
                </a:tc>
                <a:tc>
                  <a:txBody>
                    <a:bodyPr/>
                    <a:lstStyle/>
                    <a:p>
                      <a:pPr algn="ctr" fontAlgn="b"/>
                      <a:endParaRPr lang="en-US" sz="1400" b="1" i="0" u="none" strike="noStrike" dirty="0">
                        <a:solidFill>
                          <a:srgbClr val="000000"/>
                        </a:solidFill>
                        <a:effectLst/>
                        <a:latin typeface="Times New Roman" panose="02020603050405020304" pitchFamily="18" charset="0"/>
                      </a:endParaRPr>
                    </a:p>
                  </a:txBody>
                  <a:tcPr marL="7395" marR="7395" marT="7395" marB="0" anchor="b"/>
                </a:tc>
                <a:tc>
                  <a:txBody>
                    <a:bodyPr/>
                    <a:lstStyle/>
                    <a:p>
                      <a:pPr algn="ctr" fontAlgn="b"/>
                      <a:r>
                        <a:rPr lang="en-US" sz="1400" b="1" u="none" strike="noStrike" dirty="0">
                          <a:effectLst/>
                        </a:rPr>
                        <a:t>2-G2</a:t>
                      </a:r>
                      <a:endParaRPr lang="en-US" sz="1400" b="1" i="0" u="none" strike="noStrike" dirty="0">
                        <a:solidFill>
                          <a:srgbClr val="000000"/>
                        </a:solidFill>
                        <a:effectLst/>
                        <a:latin typeface="Times New Roman" panose="02020603050405020304" pitchFamily="18" charset="0"/>
                      </a:endParaRPr>
                    </a:p>
                  </a:txBody>
                  <a:tcPr marL="7395" marR="7395" marT="7395" marB="0" anchor="b"/>
                </a:tc>
                <a:extLst>
                  <a:ext uri="{0D108BD9-81ED-4DB2-BD59-A6C34878D82A}">
                    <a16:rowId xmlns:a16="http://schemas.microsoft.com/office/drawing/2014/main" val="3517614865"/>
                  </a:ext>
                </a:extLst>
              </a:tr>
              <a:tr h="66743">
                <a:tc vMerge="1">
                  <a:txBody>
                    <a:bodyPr/>
                    <a:lstStyle/>
                    <a:p>
                      <a:endParaRPr lang="en-US"/>
                    </a:p>
                  </a:txBody>
                  <a:tcPr/>
                </a:tc>
                <a:tc>
                  <a:txBody>
                    <a:bodyPr/>
                    <a:lstStyle/>
                    <a:p>
                      <a:pPr algn="ctr" fontAlgn="b"/>
                      <a:r>
                        <a:rPr lang="en-US" sz="1400" b="1" u="none" strike="noStrike" dirty="0">
                          <a:effectLst/>
                        </a:rPr>
                        <a:t> </a:t>
                      </a:r>
                      <a:endParaRPr lang="en-US" sz="1400" b="1" i="0" u="none" strike="noStrike" dirty="0">
                        <a:solidFill>
                          <a:srgbClr val="000000"/>
                        </a:solidFill>
                        <a:effectLst/>
                        <a:latin typeface="Times New Roman" panose="02020603050405020304" pitchFamily="18" charset="0"/>
                      </a:endParaRPr>
                    </a:p>
                  </a:txBody>
                  <a:tcPr marL="7395" marR="7395" marT="7395" marB="0" anchor="b"/>
                </a:tc>
                <a:tc>
                  <a:txBody>
                    <a:bodyPr/>
                    <a:lstStyle/>
                    <a:p>
                      <a:pPr algn="l" fontAlgn="b"/>
                      <a:r>
                        <a:rPr lang="en-US" sz="1400" b="1" u="none" strike="noStrike" dirty="0">
                          <a:effectLst/>
                        </a:rPr>
                        <a:t> </a:t>
                      </a:r>
                      <a:endParaRPr lang="en-US" sz="1400" b="1" i="0" u="none" strike="noStrike" dirty="0">
                        <a:solidFill>
                          <a:srgbClr val="FF0000"/>
                        </a:solidFill>
                        <a:effectLst/>
                        <a:latin typeface="Times New Roman" panose="02020603050405020304" pitchFamily="18" charset="0"/>
                      </a:endParaRPr>
                    </a:p>
                  </a:txBody>
                  <a:tcPr marL="7395" marR="7395" marT="7395" marB="0" anchor="b"/>
                </a:tc>
                <a:tc>
                  <a:txBody>
                    <a:bodyPr/>
                    <a:lstStyle/>
                    <a:p>
                      <a:pPr algn="ctr" fontAlgn="b"/>
                      <a:endParaRPr lang="en-US" sz="1400" b="1" i="0" u="none" strike="noStrike" dirty="0">
                        <a:solidFill>
                          <a:srgbClr val="000000"/>
                        </a:solidFill>
                        <a:effectLst/>
                        <a:latin typeface="Times New Roman" panose="02020603050405020304" pitchFamily="18" charset="0"/>
                      </a:endParaRPr>
                    </a:p>
                  </a:txBody>
                  <a:tcPr marL="7395" marR="7395" marT="7395" marB="0" anchor="b"/>
                </a:tc>
                <a:tc>
                  <a:txBody>
                    <a:bodyPr/>
                    <a:lstStyle/>
                    <a:p>
                      <a:pPr algn="ctr" fontAlgn="b"/>
                      <a:endParaRPr lang="en-US" sz="1400" b="1" i="0" u="none" strike="noStrike">
                        <a:solidFill>
                          <a:srgbClr val="000000"/>
                        </a:solidFill>
                        <a:effectLst/>
                        <a:latin typeface="Times New Roman" panose="02020603050405020304" pitchFamily="18" charset="0"/>
                      </a:endParaRPr>
                    </a:p>
                  </a:txBody>
                  <a:tcPr marL="7395" marR="7395" marT="7395" marB="0" anchor="b"/>
                </a:tc>
                <a:tc>
                  <a:txBody>
                    <a:bodyPr/>
                    <a:lstStyle/>
                    <a:p>
                      <a:pPr algn="ctr" fontAlgn="b"/>
                      <a:r>
                        <a:rPr lang="en-US" sz="1400" b="1" u="none" strike="noStrike" dirty="0">
                          <a:effectLst/>
                        </a:rPr>
                        <a:t> </a:t>
                      </a:r>
                      <a:endParaRPr lang="en-US" sz="1400" b="1" i="0" u="none" strike="noStrike" dirty="0">
                        <a:solidFill>
                          <a:srgbClr val="000000"/>
                        </a:solidFill>
                        <a:effectLst/>
                        <a:latin typeface="Times New Roman" panose="02020603050405020304" pitchFamily="18" charset="0"/>
                      </a:endParaRPr>
                    </a:p>
                  </a:txBody>
                  <a:tcPr marL="7395" marR="7395" marT="7395" marB="0" anchor="b"/>
                </a:tc>
                <a:extLst>
                  <a:ext uri="{0D108BD9-81ED-4DB2-BD59-A6C34878D82A}">
                    <a16:rowId xmlns:a16="http://schemas.microsoft.com/office/drawing/2014/main" val="2967032825"/>
                  </a:ext>
                </a:extLst>
              </a:tr>
              <a:tr h="200897">
                <a:tc vMerge="1">
                  <a:txBody>
                    <a:bodyPr/>
                    <a:lstStyle/>
                    <a:p>
                      <a:endParaRPr lang="en-US"/>
                    </a:p>
                  </a:txBody>
                  <a:tcPr/>
                </a:tc>
                <a:tc>
                  <a:txBody>
                    <a:bodyPr/>
                    <a:lstStyle/>
                    <a:p>
                      <a:pPr algn="ctr" fontAlgn="b"/>
                      <a:r>
                        <a:rPr lang="en-US" sz="1400" b="1" u="none" strike="noStrike">
                          <a:effectLst/>
                        </a:rPr>
                        <a:t>3</a:t>
                      </a:r>
                      <a:endParaRPr lang="en-US" sz="1400" b="1" i="0" u="none" strike="noStrike">
                        <a:solidFill>
                          <a:srgbClr val="000000"/>
                        </a:solidFill>
                        <a:effectLst/>
                        <a:latin typeface="Times New Roman" panose="02020603050405020304" pitchFamily="18" charset="0"/>
                      </a:endParaRPr>
                    </a:p>
                  </a:txBody>
                  <a:tcPr marL="7395" marR="7395" marT="7395" marB="0" anchor="b"/>
                </a:tc>
                <a:tc>
                  <a:txBody>
                    <a:bodyPr/>
                    <a:lstStyle/>
                    <a:p>
                      <a:pPr algn="l" fontAlgn="b"/>
                      <a:r>
                        <a:rPr lang="en-US" sz="1400" b="1" u="none" strike="noStrike" dirty="0">
                          <a:effectLst/>
                        </a:rPr>
                        <a:t>1G1#11M+1G2#21M</a:t>
                      </a:r>
                      <a:endParaRPr lang="en-US" sz="1400" b="1" i="0" u="none" strike="noStrike" dirty="0">
                        <a:solidFill>
                          <a:srgbClr val="FF0000"/>
                        </a:solidFill>
                        <a:effectLst/>
                        <a:latin typeface="Times New Roman" panose="02020603050405020304" pitchFamily="18" charset="0"/>
                      </a:endParaRPr>
                    </a:p>
                  </a:txBody>
                  <a:tcPr marL="7395" marR="7395" marT="7395" marB="0" anchor="b"/>
                </a:tc>
                <a:tc>
                  <a:txBody>
                    <a:bodyPr/>
                    <a:lstStyle/>
                    <a:p>
                      <a:pPr algn="ctr" fontAlgn="b"/>
                      <a:r>
                        <a:rPr lang="en-US" sz="1400" b="1" u="none" strike="noStrike" dirty="0">
                          <a:effectLst/>
                        </a:rPr>
                        <a:t>1-G1</a:t>
                      </a:r>
                      <a:endParaRPr lang="en-US" sz="1400" b="1" i="0" u="none" strike="noStrike" dirty="0">
                        <a:solidFill>
                          <a:srgbClr val="000000"/>
                        </a:solidFill>
                        <a:effectLst/>
                        <a:latin typeface="Times New Roman" panose="02020603050405020304" pitchFamily="18" charset="0"/>
                      </a:endParaRPr>
                    </a:p>
                  </a:txBody>
                  <a:tcPr marL="7395" marR="7395" marT="7395" marB="0" anchor="b"/>
                </a:tc>
                <a:tc>
                  <a:txBody>
                    <a:bodyPr/>
                    <a:lstStyle/>
                    <a:p>
                      <a:pPr algn="ctr" fontAlgn="b"/>
                      <a:r>
                        <a:rPr lang="en-US" sz="1400" b="1" u="none" strike="noStrike" dirty="0">
                          <a:effectLst/>
                        </a:rPr>
                        <a:t> </a:t>
                      </a:r>
                      <a:endParaRPr lang="en-US" sz="1400" b="1" i="0" u="none" strike="noStrike" dirty="0">
                        <a:solidFill>
                          <a:srgbClr val="000000"/>
                        </a:solidFill>
                        <a:effectLst/>
                        <a:latin typeface="Times New Roman" panose="02020603050405020304" pitchFamily="18" charset="0"/>
                      </a:endParaRPr>
                    </a:p>
                  </a:txBody>
                  <a:tcPr marL="7395" marR="7395" marT="7395" marB="0" anchor="b"/>
                </a:tc>
                <a:tc>
                  <a:txBody>
                    <a:bodyPr/>
                    <a:lstStyle/>
                    <a:p>
                      <a:pPr algn="ctr" fontAlgn="b"/>
                      <a:r>
                        <a:rPr lang="en-US" sz="1400" b="1" u="none" strike="noStrike" dirty="0">
                          <a:effectLst/>
                        </a:rPr>
                        <a:t>1-G2</a:t>
                      </a:r>
                      <a:endParaRPr lang="en-US" sz="1400" b="1" i="0" u="none" strike="noStrike" dirty="0">
                        <a:solidFill>
                          <a:srgbClr val="000000"/>
                        </a:solidFill>
                        <a:effectLst/>
                        <a:latin typeface="Times New Roman" panose="02020603050405020304" pitchFamily="18" charset="0"/>
                      </a:endParaRPr>
                    </a:p>
                  </a:txBody>
                  <a:tcPr marL="7395" marR="7395" marT="7395" marB="0" anchor="b"/>
                </a:tc>
                <a:extLst>
                  <a:ext uri="{0D108BD9-81ED-4DB2-BD59-A6C34878D82A}">
                    <a16:rowId xmlns:a16="http://schemas.microsoft.com/office/drawing/2014/main" val="476632602"/>
                  </a:ext>
                </a:extLst>
              </a:tr>
            </a:tbl>
          </a:graphicData>
        </a:graphic>
      </p:graphicFrame>
      <p:graphicFrame>
        <p:nvGraphicFramePr>
          <p:cNvPr id="6" name="Table 5">
            <a:extLst>
              <a:ext uri="{FF2B5EF4-FFF2-40B4-BE49-F238E27FC236}">
                <a16:creationId xmlns:a16="http://schemas.microsoft.com/office/drawing/2014/main" id="{92315EE7-3A83-F2D7-F481-8CBA9FB9D618}"/>
              </a:ext>
            </a:extLst>
          </p:cNvPr>
          <p:cNvGraphicFramePr>
            <a:graphicFrameLocks noGrp="1"/>
          </p:cNvGraphicFramePr>
          <p:nvPr>
            <p:extLst>
              <p:ext uri="{D42A27DB-BD31-4B8C-83A1-F6EECF244321}">
                <p14:modId xmlns:p14="http://schemas.microsoft.com/office/powerpoint/2010/main" val="2319555303"/>
              </p:ext>
            </p:extLst>
          </p:nvPr>
        </p:nvGraphicFramePr>
        <p:xfrm>
          <a:off x="914400" y="5486400"/>
          <a:ext cx="6962776" cy="609600"/>
        </p:xfrm>
        <a:graphic>
          <a:graphicData uri="http://schemas.openxmlformats.org/drawingml/2006/table">
            <a:tbl>
              <a:tblPr>
                <a:tableStyleId>{5C22544A-7EE6-4342-B048-85BDC9FD1C3A}</a:tableStyleId>
              </a:tblPr>
              <a:tblGrid>
                <a:gridCol w="1400175">
                  <a:extLst>
                    <a:ext uri="{9D8B030D-6E8A-4147-A177-3AD203B41FA5}">
                      <a16:colId xmlns:a16="http://schemas.microsoft.com/office/drawing/2014/main" val="2203752577"/>
                    </a:ext>
                  </a:extLst>
                </a:gridCol>
                <a:gridCol w="3124200">
                  <a:extLst>
                    <a:ext uri="{9D8B030D-6E8A-4147-A177-3AD203B41FA5}">
                      <a16:colId xmlns:a16="http://schemas.microsoft.com/office/drawing/2014/main" val="3499473715"/>
                    </a:ext>
                  </a:extLst>
                </a:gridCol>
                <a:gridCol w="2438401">
                  <a:extLst>
                    <a:ext uri="{9D8B030D-6E8A-4147-A177-3AD203B41FA5}">
                      <a16:colId xmlns:a16="http://schemas.microsoft.com/office/drawing/2014/main" val="3384988051"/>
                    </a:ext>
                  </a:extLst>
                </a:gridCol>
              </a:tblGrid>
              <a:tr h="304800">
                <a:tc>
                  <a:txBody>
                    <a:bodyPr/>
                    <a:lstStyle/>
                    <a:p>
                      <a:pPr marL="0" algn="l" defTabSz="914400" rtl="0" eaLnBrk="1" fontAlgn="b" latinLnBrk="0" hangingPunct="1"/>
                      <a:r>
                        <a:rPr lang="en-US" sz="1600" u="none" strike="noStrike" kern="1200" dirty="0">
                          <a:solidFill>
                            <a:schemeClr val="dk1"/>
                          </a:solidFill>
                          <a:effectLst/>
                          <a:latin typeface="+mn-lt"/>
                          <a:ea typeface="+mn-ea"/>
                          <a:cs typeface="+mn-cs"/>
                        </a:rPr>
                        <a:t>Beam-5G1</a:t>
                      </a:r>
                    </a:p>
                  </a:txBody>
                  <a:tcPr marL="0" marR="0" marT="0" marB="0" anchor="b"/>
                </a:tc>
                <a:tc>
                  <a:txBody>
                    <a:bodyPr/>
                    <a:lstStyle/>
                    <a:p>
                      <a:pPr marL="0" algn="ctr" defTabSz="914400" rtl="0" eaLnBrk="1" fontAlgn="b" latinLnBrk="0" hangingPunct="1"/>
                      <a:r>
                        <a:rPr lang="en-US" sz="1600" u="none" strike="noStrike" kern="1200" dirty="0">
                          <a:solidFill>
                            <a:schemeClr val="dk1"/>
                          </a:solidFill>
                          <a:effectLst/>
                          <a:latin typeface="+mn-lt"/>
                          <a:ea typeface="+mn-ea"/>
                          <a:cs typeface="+mn-cs"/>
                        </a:rPr>
                        <a:t>18m beam with Quad Moose </a:t>
                      </a:r>
                    </a:p>
                  </a:txBody>
                  <a:tcPr marL="0" marR="0" marT="0" marB="0" anchor="b"/>
                </a:tc>
                <a:tc>
                  <a:txBody>
                    <a:bodyPr/>
                    <a:lstStyle/>
                    <a:p>
                      <a:pPr marL="0" algn="l" defTabSz="914400" rtl="0" eaLnBrk="1" fontAlgn="b" latinLnBrk="0" hangingPunct="1"/>
                      <a:r>
                        <a:rPr lang="en-US" sz="1600" u="none" strike="noStrike" kern="1200" dirty="0">
                          <a:solidFill>
                            <a:schemeClr val="dk1"/>
                          </a:solidFill>
                          <a:effectLst/>
                          <a:latin typeface="+mn-lt"/>
                          <a:ea typeface="+mn-ea"/>
                          <a:cs typeface="+mn-cs"/>
                        </a:rPr>
                        <a:t>=16.5+0.75+0.75</a:t>
                      </a:r>
                    </a:p>
                  </a:txBody>
                  <a:tcPr marL="0" marR="0" marT="0" marB="0" anchor="b"/>
                </a:tc>
                <a:extLst>
                  <a:ext uri="{0D108BD9-81ED-4DB2-BD59-A6C34878D82A}">
                    <a16:rowId xmlns:a16="http://schemas.microsoft.com/office/drawing/2014/main" val="2588554580"/>
                  </a:ext>
                </a:extLst>
              </a:tr>
              <a:tr h="304800">
                <a:tc>
                  <a:txBody>
                    <a:bodyPr/>
                    <a:lstStyle/>
                    <a:p>
                      <a:pPr marL="0" algn="l" defTabSz="914400" rtl="0" eaLnBrk="1" fontAlgn="b" latinLnBrk="0" hangingPunct="1"/>
                      <a:r>
                        <a:rPr lang="en-US" sz="1600" u="none" strike="noStrike" kern="1200" dirty="0">
                          <a:solidFill>
                            <a:schemeClr val="dk1"/>
                          </a:solidFill>
                          <a:effectLst/>
                          <a:latin typeface="+mn-lt"/>
                          <a:ea typeface="+mn-ea"/>
                          <a:cs typeface="+mn-cs"/>
                        </a:rPr>
                        <a:t>Beam-5G2</a:t>
                      </a:r>
                    </a:p>
                  </a:txBody>
                  <a:tcPr marL="0" marR="0" marT="0" marB="0" anchor="b"/>
                </a:tc>
                <a:tc>
                  <a:txBody>
                    <a:bodyPr/>
                    <a:lstStyle/>
                    <a:p>
                      <a:pPr marL="0" algn="ctr" defTabSz="914400" rtl="0" eaLnBrk="1" fontAlgn="b" latinLnBrk="0" hangingPunct="1"/>
                      <a:r>
                        <a:rPr lang="en-US" sz="1600" u="none" strike="noStrike" kern="1200" dirty="0">
                          <a:solidFill>
                            <a:schemeClr val="dk1"/>
                          </a:solidFill>
                          <a:effectLst/>
                          <a:latin typeface="+mn-lt"/>
                          <a:ea typeface="+mn-ea"/>
                          <a:cs typeface="+mn-cs"/>
                        </a:rPr>
                        <a:t>17m beam with Twin Moose </a:t>
                      </a:r>
                    </a:p>
                  </a:txBody>
                  <a:tcPr marL="0" marR="0" marT="0" marB="0" anchor="b"/>
                </a:tc>
                <a:tc>
                  <a:txBody>
                    <a:bodyPr/>
                    <a:lstStyle/>
                    <a:p>
                      <a:pPr marL="0" algn="l" defTabSz="914400" rtl="0" eaLnBrk="1" fontAlgn="b" latinLnBrk="0" hangingPunct="1"/>
                      <a:r>
                        <a:rPr lang="en-US" sz="1600" u="none" strike="noStrike" kern="1200" dirty="0">
                          <a:solidFill>
                            <a:schemeClr val="dk1"/>
                          </a:solidFill>
                          <a:effectLst/>
                          <a:latin typeface="+mn-lt"/>
                          <a:ea typeface="+mn-ea"/>
                          <a:cs typeface="+mn-cs"/>
                        </a:rPr>
                        <a:t>=15.5+0.75+0.75</a:t>
                      </a:r>
                    </a:p>
                  </a:txBody>
                  <a:tcPr marL="0" marR="0" marT="0" marB="0" anchor="b"/>
                </a:tc>
                <a:extLst>
                  <a:ext uri="{0D108BD9-81ED-4DB2-BD59-A6C34878D82A}">
                    <a16:rowId xmlns:a16="http://schemas.microsoft.com/office/drawing/2014/main" val="2521943956"/>
                  </a:ext>
                </a:extLst>
              </a:tr>
            </a:tbl>
          </a:graphicData>
        </a:graphic>
      </p:graphicFrame>
    </p:spTree>
    <p:extLst>
      <p:ext uri="{BB962C8B-B14F-4D97-AF65-F5344CB8AC3E}">
        <p14:creationId xmlns:p14="http://schemas.microsoft.com/office/powerpoint/2010/main" val="18748148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1026">
            <a:extLst>
              <a:ext uri="{FF2B5EF4-FFF2-40B4-BE49-F238E27FC236}">
                <a16:creationId xmlns:a16="http://schemas.microsoft.com/office/drawing/2014/main" id="{6E237070-C9CC-5464-59C9-84C9B9216E4D}"/>
              </a:ext>
            </a:extLst>
          </p:cNvPr>
          <p:cNvSpPr>
            <a:spLocks noGrp="1" noChangeArrowheads="1"/>
          </p:cNvSpPr>
          <p:nvPr>
            <p:ph type="title"/>
          </p:nvPr>
        </p:nvSpPr>
        <p:spPr>
          <a:xfrm>
            <a:off x="195263" y="503238"/>
            <a:ext cx="8015287" cy="639762"/>
          </a:xfrm>
        </p:spPr>
        <p:txBody>
          <a:bodyPr>
            <a:normAutofit/>
          </a:bodyPr>
          <a:lstStyle/>
          <a:p>
            <a:pPr eaLnBrk="1" hangingPunct="1"/>
            <a:r>
              <a:rPr lang="en-US" altLang="en-US" sz="2600"/>
              <a:t>Functions of Associated system in substation</a:t>
            </a:r>
          </a:p>
        </p:txBody>
      </p:sp>
      <p:graphicFrame>
        <p:nvGraphicFramePr>
          <p:cNvPr id="82947" name="Group 1027">
            <a:extLst>
              <a:ext uri="{FF2B5EF4-FFF2-40B4-BE49-F238E27FC236}">
                <a16:creationId xmlns:a16="http://schemas.microsoft.com/office/drawing/2014/main" id="{E384E011-22A9-9DE8-D49D-A03C5559728C}"/>
              </a:ext>
            </a:extLst>
          </p:cNvPr>
          <p:cNvGraphicFramePr>
            <a:graphicFrameLocks noGrp="1"/>
          </p:cNvGraphicFramePr>
          <p:nvPr>
            <p:ph type="tbl" idx="1"/>
            <p:extLst>
              <p:ext uri="{D42A27DB-BD31-4B8C-83A1-F6EECF244321}">
                <p14:modId xmlns:p14="http://schemas.microsoft.com/office/powerpoint/2010/main" val="2053643732"/>
              </p:ext>
            </p:extLst>
          </p:nvPr>
        </p:nvGraphicFramePr>
        <p:xfrm>
          <a:off x="609600" y="1339851"/>
          <a:ext cx="7924800" cy="4989801"/>
        </p:xfrm>
        <a:graphic>
          <a:graphicData uri="http://schemas.openxmlformats.org/drawingml/2006/table">
            <a:tbl>
              <a:tblPr/>
              <a:tblGrid>
                <a:gridCol w="3276600">
                  <a:extLst>
                    <a:ext uri="{9D8B030D-6E8A-4147-A177-3AD203B41FA5}">
                      <a16:colId xmlns:a16="http://schemas.microsoft.com/office/drawing/2014/main" val="20000"/>
                    </a:ext>
                  </a:extLst>
                </a:gridCol>
                <a:gridCol w="4648200">
                  <a:extLst>
                    <a:ext uri="{9D8B030D-6E8A-4147-A177-3AD203B41FA5}">
                      <a16:colId xmlns:a16="http://schemas.microsoft.com/office/drawing/2014/main" val="20001"/>
                    </a:ext>
                  </a:extLst>
                </a:gridCol>
              </a:tblGrid>
              <a:tr h="336616">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System</a:t>
                      </a:r>
                    </a:p>
                  </a:txBody>
                  <a:tcPr marT="45716" marB="4571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Function</a:t>
                      </a:r>
                    </a:p>
                  </a:txBody>
                  <a:tcPr marT="45716" marB="4571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356353">
                <a:tc>
                  <a:txBody>
                    <a:bodyPr/>
                    <a:lstStyle/>
                    <a:p>
                      <a:pPr marL="533400" marR="0" lvl="0" indent="-53340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1. Substation Earthing system</a:t>
                      </a:r>
                    </a:p>
                    <a:p>
                      <a:pPr marL="533400" marR="0" lvl="0" indent="-53340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	-- Earthmat</a:t>
                      </a:r>
                    </a:p>
                    <a:p>
                      <a:pPr marL="533400" marR="0" lvl="0" indent="-53340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	-- Earthing rod / pipe</a:t>
                      </a:r>
                    </a:p>
                    <a:p>
                      <a:pPr marL="533400" marR="0" lvl="0" indent="-53340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	-- Earthing risers</a:t>
                      </a:r>
                    </a:p>
                  </a:txBody>
                  <a:tcPr marT="45716" marB="4571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dirty="0">
                          <a:ln>
                            <a:noFill/>
                          </a:ln>
                          <a:solidFill>
                            <a:schemeClr val="tx1"/>
                          </a:solidFill>
                          <a:effectLst/>
                          <a:latin typeface="Arial" charset="0"/>
                        </a:rPr>
                        <a:t>To provide an </a:t>
                      </a:r>
                      <a:r>
                        <a:rPr kumimoji="0" lang="en-US" sz="1800" b="0" i="0" u="none" strike="noStrike" cap="none" normalizeH="0" baseline="0" dirty="0" err="1">
                          <a:ln>
                            <a:noFill/>
                          </a:ln>
                          <a:solidFill>
                            <a:schemeClr val="tx1"/>
                          </a:solidFill>
                          <a:effectLst/>
                          <a:latin typeface="Arial" charset="0"/>
                        </a:rPr>
                        <a:t>earthmat</a:t>
                      </a:r>
                      <a:r>
                        <a:rPr kumimoji="0" lang="en-US" sz="1800" b="0" i="0" u="none" strike="noStrike" cap="none" normalizeH="0" baseline="0" dirty="0">
                          <a:ln>
                            <a:noFill/>
                          </a:ln>
                          <a:solidFill>
                            <a:schemeClr val="tx1"/>
                          </a:solidFill>
                          <a:effectLst/>
                          <a:latin typeface="Arial" charset="0"/>
                        </a:rPr>
                        <a:t> for connecting neutral points, equipment body, support structures to earth. For safety of personnel and for enabling earth fault protection. To provide the path for discharging the earth currents from neutrals, faults, Surge Arresters, overheads shielding wires etc. with safe step-potential and touch potential.</a:t>
                      </a:r>
                    </a:p>
                  </a:txBody>
                  <a:tcPr marT="45716" marB="4571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9083">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dirty="0">
                          <a:ln>
                            <a:noFill/>
                          </a:ln>
                          <a:solidFill>
                            <a:schemeClr val="tx1"/>
                          </a:solidFill>
                          <a:effectLst/>
                          <a:latin typeface="Arial" charset="0"/>
                        </a:rPr>
                        <a:t>2. Overhead shielding earth wire or Lightning masts.</a:t>
                      </a:r>
                    </a:p>
                  </a:txBody>
                  <a:tcPr marT="45716" marB="4571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To protect the outdoor substation equipment from lightning strokes.</a:t>
                      </a:r>
                    </a:p>
                  </a:txBody>
                  <a:tcPr marT="45716" marB="4571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45497">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3. Illumination system (lighting)</a:t>
                      </a:r>
                    </a:p>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	-- for switchyard</a:t>
                      </a:r>
                    </a:p>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	-- buildings</a:t>
                      </a:r>
                    </a:p>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	-- roads etc.</a:t>
                      </a:r>
                    </a:p>
                  </a:txBody>
                  <a:tcPr marT="45716" marB="4571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IN" sz="1800" b="0" i="0" u="none" strike="noStrike" cap="none" normalizeH="0" baseline="0" dirty="0">
                        <a:ln>
                          <a:noFill/>
                        </a:ln>
                        <a:solidFill>
                          <a:schemeClr val="tx1"/>
                        </a:solidFill>
                        <a:effectLst/>
                        <a:latin typeface="Arial" charset="0"/>
                      </a:endParaRPr>
                    </a:p>
                  </a:txBody>
                  <a:tcPr marT="45716" marB="4571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D1082E-EADD-0667-3388-0474EB50E807}"/>
              </a:ext>
            </a:extLst>
          </p:cNvPr>
          <p:cNvSpPr>
            <a:spLocks noGrp="1"/>
          </p:cNvSpPr>
          <p:nvPr>
            <p:ph type="title"/>
          </p:nvPr>
        </p:nvSpPr>
        <p:spPr>
          <a:xfrm>
            <a:off x="627668" y="304800"/>
            <a:ext cx="7429499" cy="1478570"/>
          </a:xfrm>
        </p:spPr>
        <p:txBody>
          <a:bodyPr>
            <a:normAutofit/>
          </a:bodyPr>
          <a:lstStyle/>
          <a:p>
            <a:r>
              <a:rPr lang="en-US" sz="3600" dirty="0"/>
              <a:t>400kV Columns &amp; Beams in 400kV Sub-station (Zone-5) </a:t>
            </a:r>
            <a:endParaRPr lang="en-US" dirty="0"/>
          </a:p>
        </p:txBody>
      </p:sp>
      <p:graphicFrame>
        <p:nvGraphicFramePr>
          <p:cNvPr id="3" name="Table 2">
            <a:extLst>
              <a:ext uri="{FF2B5EF4-FFF2-40B4-BE49-F238E27FC236}">
                <a16:creationId xmlns:a16="http://schemas.microsoft.com/office/drawing/2014/main" id="{4EB587F5-9FF9-422F-E9BB-4259833B4C35}"/>
              </a:ext>
            </a:extLst>
          </p:cNvPr>
          <p:cNvGraphicFramePr>
            <a:graphicFrameLocks noGrp="1"/>
          </p:cNvGraphicFramePr>
          <p:nvPr>
            <p:extLst>
              <p:ext uri="{D42A27DB-BD31-4B8C-83A1-F6EECF244321}">
                <p14:modId xmlns:p14="http://schemas.microsoft.com/office/powerpoint/2010/main" val="338264553"/>
              </p:ext>
            </p:extLst>
          </p:nvPr>
        </p:nvGraphicFramePr>
        <p:xfrm>
          <a:off x="633328" y="1600200"/>
          <a:ext cx="7901072" cy="4038601"/>
        </p:xfrm>
        <a:graphic>
          <a:graphicData uri="http://schemas.openxmlformats.org/drawingml/2006/table">
            <a:tbl>
              <a:tblPr>
                <a:tableStyleId>{5C22544A-7EE6-4342-B048-85BDC9FD1C3A}</a:tableStyleId>
              </a:tblPr>
              <a:tblGrid>
                <a:gridCol w="1194447">
                  <a:extLst>
                    <a:ext uri="{9D8B030D-6E8A-4147-A177-3AD203B41FA5}">
                      <a16:colId xmlns:a16="http://schemas.microsoft.com/office/drawing/2014/main" val="1525796722"/>
                    </a:ext>
                  </a:extLst>
                </a:gridCol>
                <a:gridCol w="1201248">
                  <a:extLst>
                    <a:ext uri="{9D8B030D-6E8A-4147-A177-3AD203B41FA5}">
                      <a16:colId xmlns:a16="http://schemas.microsoft.com/office/drawing/2014/main" val="1006061327"/>
                    </a:ext>
                  </a:extLst>
                </a:gridCol>
                <a:gridCol w="1905220">
                  <a:extLst>
                    <a:ext uri="{9D8B030D-6E8A-4147-A177-3AD203B41FA5}">
                      <a16:colId xmlns:a16="http://schemas.microsoft.com/office/drawing/2014/main" val="303604743"/>
                    </a:ext>
                  </a:extLst>
                </a:gridCol>
                <a:gridCol w="345509">
                  <a:extLst>
                    <a:ext uri="{9D8B030D-6E8A-4147-A177-3AD203B41FA5}">
                      <a16:colId xmlns:a16="http://schemas.microsoft.com/office/drawing/2014/main" val="1249097319"/>
                    </a:ext>
                  </a:extLst>
                </a:gridCol>
                <a:gridCol w="939152">
                  <a:extLst>
                    <a:ext uri="{9D8B030D-6E8A-4147-A177-3AD203B41FA5}">
                      <a16:colId xmlns:a16="http://schemas.microsoft.com/office/drawing/2014/main" val="677256653"/>
                    </a:ext>
                  </a:extLst>
                </a:gridCol>
                <a:gridCol w="939152">
                  <a:extLst>
                    <a:ext uri="{9D8B030D-6E8A-4147-A177-3AD203B41FA5}">
                      <a16:colId xmlns:a16="http://schemas.microsoft.com/office/drawing/2014/main" val="2350496117"/>
                    </a:ext>
                  </a:extLst>
                </a:gridCol>
                <a:gridCol w="1376344">
                  <a:extLst>
                    <a:ext uri="{9D8B030D-6E8A-4147-A177-3AD203B41FA5}">
                      <a16:colId xmlns:a16="http://schemas.microsoft.com/office/drawing/2014/main" val="925772072"/>
                    </a:ext>
                  </a:extLst>
                </a:gridCol>
              </a:tblGrid>
              <a:tr h="650512">
                <a:tc>
                  <a:txBody>
                    <a:bodyPr/>
                    <a:lstStyle/>
                    <a:p>
                      <a:pPr algn="ctr"/>
                      <a:endParaRPr lang="en-US" dirty="0"/>
                    </a:p>
                  </a:txBody>
                  <a:tcPr/>
                </a:tc>
                <a:tc>
                  <a:txBody>
                    <a:bodyPr/>
                    <a:lstStyle/>
                    <a:p>
                      <a:pPr algn="ctr" fontAlgn="b"/>
                      <a:endParaRPr lang="en-US" sz="1200" b="0" i="0" u="none" strike="noStrike" dirty="0">
                        <a:effectLst/>
                        <a:latin typeface="Arial" panose="020B0604020202020204" pitchFamily="34" charset="0"/>
                      </a:endParaRPr>
                    </a:p>
                  </a:txBody>
                  <a:tcPr marL="0" marR="0" marT="0" marB="0" anchor="b"/>
                </a:tc>
                <a:tc>
                  <a:txBody>
                    <a:bodyPr/>
                    <a:lstStyle/>
                    <a:p>
                      <a:pPr algn="ctr" fontAlgn="b"/>
                      <a:endParaRPr lang="en-US" sz="1200" b="0" i="0" u="none" strike="noStrike" dirty="0">
                        <a:effectLst/>
                        <a:latin typeface="Arial" panose="020B0604020202020204" pitchFamily="34" charset="0"/>
                      </a:endParaRPr>
                    </a:p>
                  </a:txBody>
                  <a:tcPr marL="0" marR="0" marT="0" marB="0" anchor="b"/>
                </a:tc>
                <a:tc>
                  <a:txBody>
                    <a:bodyPr/>
                    <a:lstStyle/>
                    <a:p>
                      <a:pPr algn="ctr" fontAlgn="b"/>
                      <a:endParaRPr lang="en-US" sz="1200" b="0" i="0" u="none" strike="noStrike">
                        <a:effectLst/>
                        <a:latin typeface="Arial" panose="020B0604020202020204" pitchFamily="34" charset="0"/>
                      </a:endParaRPr>
                    </a:p>
                  </a:txBody>
                  <a:tcPr marL="0" marR="0" marT="0" marB="0" anchor="b"/>
                </a:tc>
                <a:tc>
                  <a:txBody>
                    <a:bodyPr/>
                    <a:lstStyle/>
                    <a:p>
                      <a:pPr algn="ctr" fontAlgn="b"/>
                      <a:endParaRPr lang="en-US" sz="1200" b="0" i="0" u="none" strike="noStrike">
                        <a:effectLst/>
                        <a:latin typeface="Arial" panose="020B0604020202020204" pitchFamily="34" charset="0"/>
                      </a:endParaRPr>
                    </a:p>
                  </a:txBody>
                  <a:tcPr marL="0" marR="0" marT="0" marB="0" anchor="b"/>
                </a:tc>
                <a:tc>
                  <a:txBody>
                    <a:bodyPr/>
                    <a:lstStyle/>
                    <a:p>
                      <a:pPr algn="ctr" fontAlgn="b"/>
                      <a:r>
                        <a:rPr lang="en-US" sz="1800" u="none" strike="noStrike" dirty="0">
                          <a:effectLst/>
                        </a:rPr>
                        <a:t>@15.5m level</a:t>
                      </a:r>
                      <a:endParaRPr lang="en-US" sz="1800" b="1" i="0" u="none" strike="noStrike" dirty="0">
                        <a:effectLst/>
                        <a:latin typeface="Arial" panose="020B0604020202020204" pitchFamily="34" charset="0"/>
                      </a:endParaRPr>
                    </a:p>
                  </a:txBody>
                  <a:tcPr marL="0" marR="0" marT="0" marB="0" anchor="b"/>
                </a:tc>
                <a:tc>
                  <a:txBody>
                    <a:bodyPr/>
                    <a:lstStyle/>
                    <a:p>
                      <a:pPr algn="ctr" fontAlgn="b"/>
                      <a:r>
                        <a:rPr lang="en-US" sz="1800" u="none" strike="noStrike" dirty="0">
                          <a:effectLst/>
                        </a:rPr>
                        <a:t>@23.0m level</a:t>
                      </a:r>
                      <a:endParaRPr lang="en-US" sz="1800" b="1" i="0" u="none" strike="noStrike" dirty="0">
                        <a:effectLst/>
                        <a:latin typeface="Arial" panose="020B0604020202020204" pitchFamily="34" charset="0"/>
                      </a:endParaRPr>
                    </a:p>
                  </a:txBody>
                  <a:tcPr marL="0" marR="0" marT="0" marB="0" anchor="b"/>
                </a:tc>
                <a:extLst>
                  <a:ext uri="{0D108BD9-81ED-4DB2-BD59-A6C34878D82A}">
                    <a16:rowId xmlns:a16="http://schemas.microsoft.com/office/drawing/2014/main" val="2297891329"/>
                  </a:ext>
                </a:extLst>
              </a:tr>
              <a:tr h="677617">
                <a:tc>
                  <a:txBody>
                    <a:bodyPr/>
                    <a:lstStyle/>
                    <a:p>
                      <a:pPr algn="ctr" fontAlgn="ctr"/>
                      <a:r>
                        <a:rPr lang="en-US" sz="1600" b="1" u="none" strike="noStrike" dirty="0">
                          <a:effectLst/>
                        </a:rPr>
                        <a:t>Tower-QA1</a:t>
                      </a:r>
                      <a:endParaRPr lang="en-US" sz="1600" b="1" i="0" u="none" strike="noStrike" dirty="0">
                        <a:effectLst/>
                        <a:latin typeface="Arial" panose="020B0604020202020204" pitchFamily="34" charset="0"/>
                      </a:endParaRPr>
                    </a:p>
                  </a:txBody>
                  <a:tcPr marL="0" marR="0" marT="0" marB="0" anchor="ctr"/>
                </a:tc>
                <a:tc gridSpan="2">
                  <a:txBody>
                    <a:bodyPr/>
                    <a:lstStyle/>
                    <a:p>
                      <a:pPr algn="ctr" fontAlgn="ctr"/>
                      <a:r>
                        <a:rPr lang="en-US" sz="1600" b="1" u="none" strike="noStrike" dirty="0">
                          <a:effectLst/>
                        </a:rPr>
                        <a:t>15.5m + 7.5m + 8.5m Peak</a:t>
                      </a:r>
                      <a:endParaRPr lang="en-US" sz="1600" b="1" i="0" u="none" strike="noStrike" dirty="0">
                        <a:effectLst/>
                        <a:latin typeface="Arial" panose="020B0604020202020204" pitchFamily="34" charset="0"/>
                      </a:endParaRPr>
                    </a:p>
                  </a:txBody>
                  <a:tcPr marL="0" marR="0" marT="0" marB="0" anchor="ctr"/>
                </a:tc>
                <a:tc hMerge="1">
                  <a:txBody>
                    <a:bodyPr/>
                    <a:lstStyle/>
                    <a:p>
                      <a:endParaRPr lang="en-US"/>
                    </a:p>
                  </a:txBody>
                  <a:tcPr/>
                </a:tc>
                <a:tc>
                  <a:txBody>
                    <a:bodyPr/>
                    <a:lstStyle/>
                    <a:p>
                      <a:pPr algn="ctr" fontAlgn="ctr"/>
                      <a:endParaRPr lang="en-US" sz="1600" b="1" i="0" u="none" strike="noStrike">
                        <a:effectLst/>
                        <a:latin typeface="Arial" panose="020B0604020202020204" pitchFamily="34" charset="0"/>
                      </a:endParaRPr>
                    </a:p>
                  </a:txBody>
                  <a:tcPr marL="0" marR="0" marT="0" marB="0" anchor="ctr"/>
                </a:tc>
                <a:tc>
                  <a:txBody>
                    <a:bodyPr/>
                    <a:lstStyle/>
                    <a:p>
                      <a:pPr algn="ctr" fontAlgn="ctr"/>
                      <a:r>
                        <a:rPr lang="en-US" sz="1600" b="1" u="none" strike="noStrike">
                          <a:effectLst/>
                        </a:rPr>
                        <a:t>(2 levels)</a:t>
                      </a:r>
                      <a:endParaRPr lang="en-US" sz="1600" b="1" i="0" u="none" strike="noStrike">
                        <a:effectLst/>
                        <a:latin typeface="Arial" panose="020B0604020202020204" pitchFamily="34" charset="0"/>
                      </a:endParaRPr>
                    </a:p>
                  </a:txBody>
                  <a:tcPr marL="0" marR="0" marT="0" marB="0" anchor="ctr"/>
                </a:tc>
                <a:tc>
                  <a:txBody>
                    <a:bodyPr/>
                    <a:lstStyle/>
                    <a:p>
                      <a:pPr algn="ctr" fontAlgn="ctr"/>
                      <a:r>
                        <a:rPr lang="en-US" sz="1600" b="1" u="none" strike="noStrike" dirty="0">
                          <a:effectLst/>
                        </a:rPr>
                        <a:t>1-QF2</a:t>
                      </a:r>
                      <a:endParaRPr lang="en-US" sz="1600" b="1" i="0" u="none" strike="noStrike" dirty="0">
                        <a:effectLst/>
                        <a:latin typeface="Arial" panose="020B0604020202020204" pitchFamily="34" charset="0"/>
                      </a:endParaRPr>
                    </a:p>
                  </a:txBody>
                  <a:tcPr marL="0" marR="0" marT="0" marB="0" anchor="ctr"/>
                </a:tc>
                <a:tc>
                  <a:txBody>
                    <a:bodyPr/>
                    <a:lstStyle/>
                    <a:p>
                      <a:pPr algn="ctr" fontAlgn="ctr"/>
                      <a:r>
                        <a:rPr lang="en-US" sz="1600" b="1" u="none" strike="noStrike">
                          <a:effectLst/>
                        </a:rPr>
                        <a:t>2-QF1 or</a:t>
                      </a:r>
                      <a:br>
                        <a:rPr lang="en-US" sz="1600" b="1" u="none" strike="noStrike">
                          <a:effectLst/>
                        </a:rPr>
                      </a:br>
                      <a:r>
                        <a:rPr lang="en-US" sz="1600" b="1" u="none" strike="noStrike">
                          <a:effectLst/>
                        </a:rPr>
                        <a:t> 1-QF2+1-QF1</a:t>
                      </a:r>
                      <a:endParaRPr lang="en-US" sz="1600" b="1" i="0" u="none" strike="noStrike">
                        <a:effectLst/>
                        <a:latin typeface="Arial" panose="020B0604020202020204" pitchFamily="34" charset="0"/>
                      </a:endParaRPr>
                    </a:p>
                  </a:txBody>
                  <a:tcPr marL="0" marR="0" marT="0" marB="0" anchor="ctr"/>
                </a:tc>
                <a:extLst>
                  <a:ext uri="{0D108BD9-81ED-4DB2-BD59-A6C34878D82A}">
                    <a16:rowId xmlns:a16="http://schemas.microsoft.com/office/drawing/2014/main" val="1175546761"/>
                  </a:ext>
                </a:extLst>
              </a:tr>
              <a:tr h="338809">
                <a:tc>
                  <a:txBody>
                    <a:bodyPr/>
                    <a:lstStyle/>
                    <a:p>
                      <a:pPr algn="ctr" fontAlgn="b"/>
                      <a:r>
                        <a:rPr lang="en-US" sz="1600" b="1" u="none" strike="noStrike" dirty="0">
                          <a:effectLst/>
                        </a:rPr>
                        <a:t>Tower-QA2</a:t>
                      </a:r>
                      <a:endParaRPr lang="en-US" sz="1600" b="1" i="0" u="none" strike="noStrike" dirty="0">
                        <a:effectLst/>
                        <a:latin typeface="Arial" panose="020B0604020202020204" pitchFamily="34" charset="0"/>
                      </a:endParaRPr>
                    </a:p>
                  </a:txBody>
                  <a:tcPr marL="0" marR="0" marT="0" marB="0" anchor="b"/>
                </a:tc>
                <a:tc gridSpan="2">
                  <a:txBody>
                    <a:bodyPr/>
                    <a:lstStyle/>
                    <a:p>
                      <a:pPr algn="ctr" fontAlgn="b"/>
                      <a:r>
                        <a:rPr lang="en-US" sz="1600" b="1" u="none" strike="noStrike" dirty="0">
                          <a:effectLst/>
                        </a:rPr>
                        <a:t>23.0m + 8.5m Peak</a:t>
                      </a:r>
                      <a:endParaRPr lang="en-US" sz="1600" b="1" i="0" u="none" strike="noStrike" dirty="0">
                        <a:effectLst/>
                        <a:latin typeface="Arial" panose="020B0604020202020204" pitchFamily="34" charset="0"/>
                      </a:endParaRPr>
                    </a:p>
                  </a:txBody>
                  <a:tcPr marL="0" marR="0" marT="0" marB="0" anchor="b"/>
                </a:tc>
                <a:tc hMerge="1">
                  <a:txBody>
                    <a:bodyPr/>
                    <a:lstStyle/>
                    <a:p>
                      <a:endParaRPr lang="en-US"/>
                    </a:p>
                  </a:txBody>
                  <a:tcPr/>
                </a:tc>
                <a:tc>
                  <a:txBody>
                    <a:bodyPr/>
                    <a:lstStyle/>
                    <a:p>
                      <a:pPr algn="ctr" fontAlgn="b"/>
                      <a:endParaRPr lang="en-US" sz="1600" b="1" i="0" u="none" strike="noStrike">
                        <a:effectLst/>
                        <a:latin typeface="Arial" panose="020B0604020202020204" pitchFamily="34" charset="0"/>
                      </a:endParaRPr>
                    </a:p>
                  </a:txBody>
                  <a:tcPr marL="0" marR="0" marT="0" marB="0" anchor="b"/>
                </a:tc>
                <a:tc>
                  <a:txBody>
                    <a:bodyPr/>
                    <a:lstStyle/>
                    <a:p>
                      <a:pPr algn="ctr" fontAlgn="b"/>
                      <a:r>
                        <a:rPr lang="en-US" sz="1600" b="1" u="none" strike="noStrike">
                          <a:effectLst/>
                        </a:rPr>
                        <a:t>(1 level)</a:t>
                      </a:r>
                      <a:endParaRPr lang="en-US" sz="1600" b="1" i="0" u="none" strike="noStrike">
                        <a:effectLst/>
                        <a:latin typeface="Arial" panose="020B0604020202020204" pitchFamily="34" charset="0"/>
                      </a:endParaRPr>
                    </a:p>
                  </a:txBody>
                  <a:tcPr marL="0" marR="0" marT="0" marB="0" anchor="b"/>
                </a:tc>
                <a:tc>
                  <a:txBody>
                    <a:bodyPr/>
                    <a:lstStyle/>
                    <a:p>
                      <a:pPr algn="ctr" fontAlgn="b"/>
                      <a:r>
                        <a:rPr lang="en-US" sz="1600" b="1" u="none" strike="noStrike">
                          <a:effectLst/>
                        </a:rPr>
                        <a:t>---</a:t>
                      </a:r>
                      <a:endParaRPr lang="en-US" sz="1600" b="1" i="0" u="none" strike="noStrike">
                        <a:effectLst/>
                        <a:latin typeface="Arial" panose="020B0604020202020204" pitchFamily="34" charset="0"/>
                      </a:endParaRPr>
                    </a:p>
                  </a:txBody>
                  <a:tcPr marL="0" marR="0" marT="0" marB="0" anchor="b"/>
                </a:tc>
                <a:tc>
                  <a:txBody>
                    <a:bodyPr/>
                    <a:lstStyle/>
                    <a:p>
                      <a:pPr algn="ctr" fontAlgn="b"/>
                      <a:r>
                        <a:rPr lang="en-US" sz="1600" b="1" u="none" strike="noStrike">
                          <a:effectLst/>
                        </a:rPr>
                        <a:t>2-QF1</a:t>
                      </a:r>
                      <a:endParaRPr lang="en-US" sz="1600" b="1" i="0" u="none" strike="noStrike">
                        <a:effectLst/>
                        <a:latin typeface="Arial" panose="020B0604020202020204" pitchFamily="34" charset="0"/>
                      </a:endParaRPr>
                    </a:p>
                  </a:txBody>
                  <a:tcPr marL="0" marR="0" marT="0" marB="0" anchor="b"/>
                </a:tc>
                <a:extLst>
                  <a:ext uri="{0D108BD9-81ED-4DB2-BD59-A6C34878D82A}">
                    <a16:rowId xmlns:a16="http://schemas.microsoft.com/office/drawing/2014/main" val="4284261645"/>
                  </a:ext>
                </a:extLst>
              </a:tr>
              <a:tr h="338809">
                <a:tc>
                  <a:txBody>
                    <a:bodyPr/>
                    <a:lstStyle/>
                    <a:p>
                      <a:pPr algn="ctr" fontAlgn="b"/>
                      <a:r>
                        <a:rPr lang="en-US" sz="1600" b="1" u="none" strike="noStrike">
                          <a:effectLst/>
                        </a:rPr>
                        <a:t>Tower-QA3</a:t>
                      </a:r>
                      <a:endParaRPr lang="en-US" sz="1600" b="1" i="0" u="none" strike="noStrike">
                        <a:effectLst/>
                        <a:latin typeface="Arial" panose="020B0604020202020204" pitchFamily="34" charset="0"/>
                      </a:endParaRPr>
                    </a:p>
                  </a:txBody>
                  <a:tcPr marL="0" marR="0" marT="0" marB="0" anchor="b"/>
                </a:tc>
                <a:tc gridSpan="2">
                  <a:txBody>
                    <a:bodyPr/>
                    <a:lstStyle/>
                    <a:p>
                      <a:pPr algn="ctr" fontAlgn="b"/>
                      <a:r>
                        <a:rPr lang="en-US" sz="1600" b="1" u="none" strike="noStrike" dirty="0">
                          <a:effectLst/>
                        </a:rPr>
                        <a:t>15.5m + 7.5m without Peak</a:t>
                      </a:r>
                      <a:endParaRPr lang="en-US" sz="1600" b="1" i="0" u="none" strike="noStrike" dirty="0">
                        <a:effectLst/>
                        <a:latin typeface="Arial" panose="020B0604020202020204" pitchFamily="34" charset="0"/>
                      </a:endParaRPr>
                    </a:p>
                  </a:txBody>
                  <a:tcPr marL="0" marR="0" marT="0" marB="0" anchor="b"/>
                </a:tc>
                <a:tc hMerge="1">
                  <a:txBody>
                    <a:bodyPr/>
                    <a:lstStyle/>
                    <a:p>
                      <a:endParaRPr lang="en-US"/>
                    </a:p>
                  </a:txBody>
                  <a:tcPr/>
                </a:tc>
                <a:tc>
                  <a:txBody>
                    <a:bodyPr/>
                    <a:lstStyle/>
                    <a:p>
                      <a:pPr algn="ctr" fontAlgn="b"/>
                      <a:endParaRPr lang="en-US" sz="1600" b="1" i="0" u="none" strike="noStrike">
                        <a:effectLst/>
                        <a:latin typeface="Arial" panose="020B0604020202020204" pitchFamily="34" charset="0"/>
                      </a:endParaRPr>
                    </a:p>
                  </a:txBody>
                  <a:tcPr marL="0" marR="0" marT="0" marB="0" anchor="b"/>
                </a:tc>
                <a:tc>
                  <a:txBody>
                    <a:bodyPr/>
                    <a:lstStyle/>
                    <a:p>
                      <a:pPr algn="ctr" fontAlgn="b"/>
                      <a:r>
                        <a:rPr lang="en-US" sz="1600" b="1" u="none" strike="noStrike">
                          <a:effectLst/>
                        </a:rPr>
                        <a:t>(2 levels)</a:t>
                      </a:r>
                      <a:endParaRPr lang="en-US" sz="1600" b="1" i="0" u="none" strike="noStrike">
                        <a:effectLst/>
                        <a:latin typeface="Arial" panose="020B0604020202020204" pitchFamily="34" charset="0"/>
                      </a:endParaRPr>
                    </a:p>
                  </a:txBody>
                  <a:tcPr marL="0" marR="0" marT="0" marB="0" anchor="b"/>
                </a:tc>
                <a:tc>
                  <a:txBody>
                    <a:bodyPr/>
                    <a:lstStyle/>
                    <a:p>
                      <a:pPr algn="ctr" fontAlgn="b"/>
                      <a:r>
                        <a:rPr lang="en-US" sz="1600" b="1" u="none" strike="noStrike">
                          <a:effectLst/>
                        </a:rPr>
                        <a:t>1-QF2</a:t>
                      </a:r>
                      <a:endParaRPr lang="en-US" sz="1600" b="1" i="0" u="none" strike="noStrike">
                        <a:effectLst/>
                        <a:latin typeface="Arial" panose="020B0604020202020204" pitchFamily="34" charset="0"/>
                      </a:endParaRPr>
                    </a:p>
                  </a:txBody>
                  <a:tcPr marL="0" marR="0" marT="0" marB="0" anchor="b"/>
                </a:tc>
                <a:tc>
                  <a:txBody>
                    <a:bodyPr/>
                    <a:lstStyle/>
                    <a:p>
                      <a:pPr algn="ctr" fontAlgn="b"/>
                      <a:r>
                        <a:rPr lang="en-US" sz="1600" b="1" u="none" strike="noStrike">
                          <a:effectLst/>
                        </a:rPr>
                        <a:t>2-QF2</a:t>
                      </a:r>
                      <a:endParaRPr lang="en-US" sz="1600" b="1" i="0" u="none" strike="noStrike">
                        <a:effectLst/>
                        <a:latin typeface="Arial" panose="020B0604020202020204" pitchFamily="34" charset="0"/>
                      </a:endParaRPr>
                    </a:p>
                  </a:txBody>
                  <a:tcPr marL="0" marR="0" marT="0" marB="0" anchor="b"/>
                </a:tc>
                <a:extLst>
                  <a:ext uri="{0D108BD9-81ED-4DB2-BD59-A6C34878D82A}">
                    <a16:rowId xmlns:a16="http://schemas.microsoft.com/office/drawing/2014/main" val="3019989484"/>
                  </a:ext>
                </a:extLst>
              </a:tr>
              <a:tr h="338809">
                <a:tc>
                  <a:txBody>
                    <a:bodyPr/>
                    <a:lstStyle/>
                    <a:p>
                      <a:pPr algn="ctr" fontAlgn="b"/>
                      <a:r>
                        <a:rPr lang="en-US" sz="1600" b="1" u="none" strike="noStrike">
                          <a:effectLst/>
                        </a:rPr>
                        <a:t>Tower-QA4</a:t>
                      </a:r>
                      <a:endParaRPr lang="en-US" sz="1600" b="1" i="0" u="none" strike="noStrike">
                        <a:effectLst/>
                        <a:latin typeface="Arial" panose="020B0604020202020204" pitchFamily="34" charset="0"/>
                      </a:endParaRPr>
                    </a:p>
                  </a:txBody>
                  <a:tcPr marL="0" marR="0" marT="0" marB="0" anchor="b"/>
                </a:tc>
                <a:tc gridSpan="2">
                  <a:txBody>
                    <a:bodyPr/>
                    <a:lstStyle/>
                    <a:p>
                      <a:pPr algn="ctr" fontAlgn="b"/>
                      <a:r>
                        <a:rPr lang="en-US" sz="1600" b="1" u="none" strike="noStrike" dirty="0">
                          <a:effectLst/>
                        </a:rPr>
                        <a:t>15.5m  without Peak</a:t>
                      </a:r>
                      <a:endParaRPr lang="en-US" sz="1600" b="1" i="0" u="none" strike="noStrike" dirty="0">
                        <a:effectLst/>
                        <a:latin typeface="Arial" panose="020B0604020202020204" pitchFamily="34" charset="0"/>
                      </a:endParaRPr>
                    </a:p>
                  </a:txBody>
                  <a:tcPr marL="0" marR="0" marT="0" marB="0" anchor="b"/>
                </a:tc>
                <a:tc hMerge="1">
                  <a:txBody>
                    <a:bodyPr/>
                    <a:lstStyle/>
                    <a:p>
                      <a:endParaRPr lang="en-US"/>
                    </a:p>
                  </a:txBody>
                  <a:tcPr/>
                </a:tc>
                <a:tc>
                  <a:txBody>
                    <a:bodyPr/>
                    <a:lstStyle/>
                    <a:p>
                      <a:pPr algn="ctr" fontAlgn="b"/>
                      <a:endParaRPr lang="en-US" sz="1600" b="1" i="0" u="none" strike="noStrike" dirty="0">
                        <a:effectLst/>
                        <a:latin typeface="Arial" panose="020B0604020202020204" pitchFamily="34" charset="0"/>
                      </a:endParaRPr>
                    </a:p>
                  </a:txBody>
                  <a:tcPr marL="0" marR="0" marT="0" marB="0" anchor="b"/>
                </a:tc>
                <a:tc>
                  <a:txBody>
                    <a:bodyPr/>
                    <a:lstStyle/>
                    <a:p>
                      <a:pPr algn="ctr" fontAlgn="b"/>
                      <a:r>
                        <a:rPr lang="en-US" sz="1600" b="1" u="none" strike="noStrike">
                          <a:effectLst/>
                        </a:rPr>
                        <a:t>(1 level)</a:t>
                      </a:r>
                      <a:endParaRPr lang="en-US" sz="1600" b="1" i="0" u="none" strike="noStrike">
                        <a:effectLst/>
                        <a:latin typeface="Arial" panose="020B0604020202020204" pitchFamily="34" charset="0"/>
                      </a:endParaRPr>
                    </a:p>
                  </a:txBody>
                  <a:tcPr marL="0" marR="0" marT="0" marB="0" anchor="b"/>
                </a:tc>
                <a:tc>
                  <a:txBody>
                    <a:bodyPr/>
                    <a:lstStyle/>
                    <a:p>
                      <a:pPr algn="ctr" fontAlgn="b"/>
                      <a:r>
                        <a:rPr lang="en-US" sz="1600" b="1" u="none" strike="noStrike">
                          <a:effectLst/>
                        </a:rPr>
                        <a:t>1-QF2</a:t>
                      </a:r>
                      <a:endParaRPr lang="en-US" sz="1600" b="1" i="0" u="none" strike="noStrike">
                        <a:effectLst/>
                        <a:latin typeface="Arial" panose="020B0604020202020204" pitchFamily="34" charset="0"/>
                      </a:endParaRPr>
                    </a:p>
                  </a:txBody>
                  <a:tcPr marL="0" marR="0" marT="0" marB="0" anchor="b"/>
                </a:tc>
                <a:tc>
                  <a:txBody>
                    <a:bodyPr/>
                    <a:lstStyle/>
                    <a:p>
                      <a:pPr algn="ctr" fontAlgn="b"/>
                      <a:r>
                        <a:rPr lang="en-US" sz="1600" b="1" u="none" strike="noStrike">
                          <a:effectLst/>
                        </a:rPr>
                        <a:t>---</a:t>
                      </a:r>
                      <a:endParaRPr lang="en-US" sz="1600" b="1" i="0" u="none" strike="noStrike">
                        <a:effectLst/>
                        <a:latin typeface="Arial" panose="020B0604020202020204" pitchFamily="34" charset="0"/>
                      </a:endParaRPr>
                    </a:p>
                  </a:txBody>
                  <a:tcPr marL="0" marR="0" marT="0" marB="0" anchor="b"/>
                </a:tc>
                <a:extLst>
                  <a:ext uri="{0D108BD9-81ED-4DB2-BD59-A6C34878D82A}">
                    <a16:rowId xmlns:a16="http://schemas.microsoft.com/office/drawing/2014/main" val="2153204085"/>
                  </a:ext>
                </a:extLst>
              </a:tr>
              <a:tr h="338809">
                <a:tc>
                  <a:txBody>
                    <a:bodyPr/>
                    <a:lstStyle/>
                    <a:p>
                      <a:pPr algn="ctr" fontAlgn="b"/>
                      <a:r>
                        <a:rPr lang="en-US" sz="1600" b="1" u="none" strike="noStrike">
                          <a:effectLst/>
                        </a:rPr>
                        <a:t>Tower-QA5</a:t>
                      </a:r>
                      <a:endParaRPr lang="en-US" sz="1600" b="1" i="0" u="none" strike="noStrike">
                        <a:effectLst/>
                        <a:latin typeface="Arial" panose="020B0604020202020204" pitchFamily="34" charset="0"/>
                      </a:endParaRPr>
                    </a:p>
                  </a:txBody>
                  <a:tcPr marL="0" marR="0" marT="0" marB="0" anchor="b"/>
                </a:tc>
                <a:tc gridSpan="2">
                  <a:txBody>
                    <a:bodyPr/>
                    <a:lstStyle/>
                    <a:p>
                      <a:pPr algn="ctr" fontAlgn="b"/>
                      <a:r>
                        <a:rPr lang="en-US" sz="1600" b="1" u="none" strike="noStrike" dirty="0">
                          <a:effectLst/>
                        </a:rPr>
                        <a:t>23.0m  without Peak</a:t>
                      </a:r>
                      <a:endParaRPr lang="en-US" sz="1600" b="1" i="0" u="none" strike="noStrike" dirty="0">
                        <a:effectLst/>
                        <a:latin typeface="Arial" panose="020B0604020202020204" pitchFamily="34" charset="0"/>
                      </a:endParaRPr>
                    </a:p>
                  </a:txBody>
                  <a:tcPr marL="0" marR="0" marT="0" marB="0" anchor="b"/>
                </a:tc>
                <a:tc hMerge="1">
                  <a:txBody>
                    <a:bodyPr/>
                    <a:lstStyle/>
                    <a:p>
                      <a:endParaRPr lang="en-US"/>
                    </a:p>
                  </a:txBody>
                  <a:tcPr/>
                </a:tc>
                <a:tc>
                  <a:txBody>
                    <a:bodyPr/>
                    <a:lstStyle/>
                    <a:p>
                      <a:pPr algn="ctr" fontAlgn="b"/>
                      <a:endParaRPr lang="en-US" sz="1600" b="1" i="0" u="none" strike="noStrike" dirty="0">
                        <a:effectLst/>
                        <a:latin typeface="Arial" panose="020B0604020202020204" pitchFamily="34" charset="0"/>
                      </a:endParaRPr>
                    </a:p>
                  </a:txBody>
                  <a:tcPr marL="0" marR="0" marT="0" marB="0" anchor="b"/>
                </a:tc>
                <a:tc>
                  <a:txBody>
                    <a:bodyPr/>
                    <a:lstStyle/>
                    <a:p>
                      <a:pPr algn="ctr" fontAlgn="b"/>
                      <a:r>
                        <a:rPr lang="en-US" sz="1600" b="1" u="none" strike="noStrike" dirty="0">
                          <a:effectLst/>
                        </a:rPr>
                        <a:t>(1 level)</a:t>
                      </a:r>
                      <a:endParaRPr lang="en-US" sz="1600" b="1" i="0" u="none" strike="noStrike" dirty="0">
                        <a:effectLst/>
                        <a:latin typeface="Arial" panose="020B0604020202020204" pitchFamily="34" charset="0"/>
                      </a:endParaRPr>
                    </a:p>
                  </a:txBody>
                  <a:tcPr marL="0" marR="0" marT="0" marB="0" anchor="b"/>
                </a:tc>
                <a:tc>
                  <a:txBody>
                    <a:bodyPr/>
                    <a:lstStyle/>
                    <a:p>
                      <a:pPr algn="ctr" fontAlgn="b"/>
                      <a:r>
                        <a:rPr lang="en-US" sz="1600" b="1" u="none" strike="noStrike">
                          <a:effectLst/>
                        </a:rPr>
                        <a:t>---</a:t>
                      </a:r>
                      <a:endParaRPr lang="en-US" sz="1600" b="1" i="0" u="none" strike="noStrike">
                        <a:effectLst/>
                        <a:latin typeface="Arial" panose="020B0604020202020204" pitchFamily="34" charset="0"/>
                      </a:endParaRPr>
                    </a:p>
                  </a:txBody>
                  <a:tcPr marL="0" marR="0" marT="0" marB="0" anchor="b"/>
                </a:tc>
                <a:tc>
                  <a:txBody>
                    <a:bodyPr/>
                    <a:lstStyle/>
                    <a:p>
                      <a:pPr algn="ctr" fontAlgn="b"/>
                      <a:r>
                        <a:rPr lang="en-US" sz="1600" b="1" u="none" strike="noStrike">
                          <a:effectLst/>
                        </a:rPr>
                        <a:t>2-QF2</a:t>
                      </a:r>
                      <a:endParaRPr lang="en-US" sz="1600" b="1" i="0" u="none" strike="noStrike">
                        <a:effectLst/>
                        <a:latin typeface="Arial" panose="020B0604020202020204" pitchFamily="34" charset="0"/>
                      </a:endParaRPr>
                    </a:p>
                  </a:txBody>
                  <a:tcPr marL="0" marR="0" marT="0" marB="0" anchor="b"/>
                </a:tc>
                <a:extLst>
                  <a:ext uri="{0D108BD9-81ED-4DB2-BD59-A6C34878D82A}">
                    <a16:rowId xmlns:a16="http://schemas.microsoft.com/office/drawing/2014/main" val="3463110413"/>
                  </a:ext>
                </a:extLst>
              </a:tr>
              <a:tr h="338809">
                <a:tc>
                  <a:txBody>
                    <a:bodyPr/>
                    <a:lstStyle/>
                    <a:p>
                      <a:pPr algn="ctr" fontAlgn="b"/>
                      <a:endParaRPr lang="en-US" sz="1600" b="1" i="0" u="none" strike="noStrike">
                        <a:effectLst/>
                        <a:latin typeface="Arial" panose="020B0604020202020204" pitchFamily="34" charset="0"/>
                      </a:endParaRPr>
                    </a:p>
                  </a:txBody>
                  <a:tcPr marL="0" marR="0" marT="0" marB="0" anchor="b"/>
                </a:tc>
                <a:tc>
                  <a:txBody>
                    <a:bodyPr/>
                    <a:lstStyle/>
                    <a:p>
                      <a:pPr algn="ctr" fontAlgn="b"/>
                      <a:endParaRPr lang="en-US" sz="1600" b="1" i="0" u="none" strike="noStrike">
                        <a:effectLst/>
                        <a:latin typeface="Arial" panose="020B0604020202020204" pitchFamily="34" charset="0"/>
                      </a:endParaRPr>
                    </a:p>
                  </a:txBody>
                  <a:tcPr marL="0" marR="0" marT="0" marB="0" anchor="b"/>
                </a:tc>
                <a:tc>
                  <a:txBody>
                    <a:bodyPr/>
                    <a:lstStyle/>
                    <a:p>
                      <a:pPr algn="ctr" fontAlgn="b"/>
                      <a:endParaRPr lang="en-US" sz="1600" b="1" i="0" u="none" strike="noStrike" dirty="0">
                        <a:effectLst/>
                        <a:latin typeface="Arial" panose="020B0604020202020204" pitchFamily="34" charset="0"/>
                      </a:endParaRPr>
                    </a:p>
                  </a:txBody>
                  <a:tcPr marL="0" marR="0" marT="0" marB="0" anchor="b"/>
                </a:tc>
                <a:tc>
                  <a:txBody>
                    <a:bodyPr/>
                    <a:lstStyle/>
                    <a:p>
                      <a:pPr algn="ctr" fontAlgn="b"/>
                      <a:endParaRPr lang="en-US" sz="1600" b="1" i="0" u="none" strike="noStrike" dirty="0">
                        <a:effectLst/>
                        <a:latin typeface="Arial" panose="020B0604020202020204" pitchFamily="34" charset="0"/>
                      </a:endParaRPr>
                    </a:p>
                  </a:txBody>
                  <a:tcPr marL="0" marR="0" marT="0" marB="0" anchor="b"/>
                </a:tc>
                <a:tc>
                  <a:txBody>
                    <a:bodyPr/>
                    <a:lstStyle/>
                    <a:p>
                      <a:pPr algn="ctr" fontAlgn="b"/>
                      <a:endParaRPr lang="en-US" sz="1600" b="1" i="0" u="none" strike="noStrike" dirty="0">
                        <a:effectLst/>
                        <a:latin typeface="Arial" panose="020B0604020202020204" pitchFamily="34" charset="0"/>
                      </a:endParaRPr>
                    </a:p>
                  </a:txBody>
                  <a:tcPr marL="0" marR="0" marT="0" marB="0" anchor="b"/>
                </a:tc>
                <a:tc>
                  <a:txBody>
                    <a:bodyPr/>
                    <a:lstStyle/>
                    <a:p>
                      <a:pPr algn="ctr" fontAlgn="b"/>
                      <a:endParaRPr lang="en-US" sz="1600" b="1" i="0" u="none" strike="noStrike" dirty="0">
                        <a:effectLst/>
                        <a:latin typeface="Arial" panose="020B0604020202020204" pitchFamily="34" charset="0"/>
                      </a:endParaRPr>
                    </a:p>
                  </a:txBody>
                  <a:tcPr marL="0" marR="0" marT="0" marB="0" anchor="b"/>
                </a:tc>
                <a:tc>
                  <a:txBody>
                    <a:bodyPr/>
                    <a:lstStyle/>
                    <a:p>
                      <a:pPr algn="ctr" fontAlgn="b"/>
                      <a:endParaRPr lang="en-US" sz="1600" b="1" i="0" u="none" strike="noStrike" dirty="0">
                        <a:effectLst/>
                        <a:latin typeface="Arial" panose="020B0604020202020204" pitchFamily="34" charset="0"/>
                      </a:endParaRPr>
                    </a:p>
                  </a:txBody>
                  <a:tcPr marL="0" marR="0" marT="0" marB="0" anchor="b"/>
                </a:tc>
                <a:extLst>
                  <a:ext uri="{0D108BD9-81ED-4DB2-BD59-A6C34878D82A}">
                    <a16:rowId xmlns:a16="http://schemas.microsoft.com/office/drawing/2014/main" val="3939050723"/>
                  </a:ext>
                </a:extLst>
              </a:tr>
              <a:tr h="338809">
                <a:tc>
                  <a:txBody>
                    <a:bodyPr/>
                    <a:lstStyle/>
                    <a:p>
                      <a:pPr algn="ctr" fontAlgn="b"/>
                      <a:r>
                        <a:rPr lang="en-US" sz="1600" b="1" u="none" strike="noStrike">
                          <a:effectLst/>
                        </a:rPr>
                        <a:t>Beam-QF1</a:t>
                      </a:r>
                      <a:endParaRPr lang="en-US" sz="1600" b="1" i="0" u="none" strike="noStrike">
                        <a:effectLst/>
                        <a:latin typeface="Arial" panose="020B0604020202020204" pitchFamily="34" charset="0"/>
                      </a:endParaRPr>
                    </a:p>
                  </a:txBody>
                  <a:tcPr marL="0" marR="0" marT="0" marB="0" anchor="b"/>
                </a:tc>
                <a:tc gridSpan="6">
                  <a:txBody>
                    <a:bodyPr/>
                    <a:lstStyle/>
                    <a:p>
                      <a:pPr algn="ctr" fontAlgn="b"/>
                      <a:r>
                        <a:rPr lang="en-US" sz="1600" b="1" u="none" strike="noStrike" dirty="0">
                          <a:effectLst/>
                        </a:rPr>
                        <a:t>27m beam with Quad Moose at 23.0m level (with deviation)</a:t>
                      </a:r>
                      <a:endParaRPr lang="en-US" sz="1600" b="1" i="0" u="none" strike="noStrike" dirty="0">
                        <a:effectLst/>
                        <a:latin typeface="Arial" panose="020B0604020202020204" pitchFamily="34" charset="0"/>
                      </a:endParaRPr>
                    </a:p>
                  </a:txBody>
                  <a:tcPr marL="0" marR="0" marT="0"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ctr" fontAlgn="b"/>
                      <a:endParaRPr lang="en-US" sz="1600" b="1" i="0" u="none" strike="noStrike" dirty="0">
                        <a:effectLst/>
                        <a:latin typeface="Arial" panose="020B0604020202020204" pitchFamily="34" charset="0"/>
                      </a:endParaRPr>
                    </a:p>
                  </a:txBody>
                  <a:tcPr marL="0" marR="0" marT="0" marB="0" anchor="b"/>
                </a:tc>
                <a:extLst>
                  <a:ext uri="{0D108BD9-81ED-4DB2-BD59-A6C34878D82A}">
                    <a16:rowId xmlns:a16="http://schemas.microsoft.com/office/drawing/2014/main" val="3740010687"/>
                  </a:ext>
                </a:extLst>
              </a:tr>
              <a:tr h="338809">
                <a:tc>
                  <a:txBody>
                    <a:bodyPr/>
                    <a:lstStyle/>
                    <a:p>
                      <a:pPr algn="ctr" fontAlgn="b"/>
                      <a:r>
                        <a:rPr lang="en-US" sz="1600" b="1" u="none" strike="noStrike">
                          <a:effectLst/>
                        </a:rPr>
                        <a:t>Beam-QF2</a:t>
                      </a:r>
                      <a:endParaRPr lang="en-US" sz="1600" b="1" i="0" u="none" strike="noStrike">
                        <a:effectLst/>
                        <a:latin typeface="Arial" panose="020B0604020202020204" pitchFamily="34" charset="0"/>
                      </a:endParaRPr>
                    </a:p>
                  </a:txBody>
                  <a:tcPr marL="0" marR="0" marT="0" marB="0" anchor="b"/>
                </a:tc>
                <a:tc gridSpan="6">
                  <a:txBody>
                    <a:bodyPr/>
                    <a:lstStyle/>
                    <a:p>
                      <a:pPr algn="ctr" fontAlgn="b"/>
                      <a:r>
                        <a:rPr lang="en-US" sz="1600" b="1" u="none" strike="noStrike" dirty="0">
                          <a:effectLst/>
                        </a:rPr>
                        <a:t>27m beam with Quad Moose at 15.5m level (without deviation)</a:t>
                      </a:r>
                      <a:endParaRPr lang="en-US" sz="1600" b="1" i="0" u="none" strike="noStrike" dirty="0">
                        <a:effectLst/>
                        <a:latin typeface="Arial" panose="020B0604020202020204" pitchFamily="34" charset="0"/>
                      </a:endParaRPr>
                    </a:p>
                  </a:txBody>
                  <a:tcPr marL="0" marR="0" marT="0"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ctr" fontAlgn="b"/>
                      <a:endParaRPr lang="en-US" sz="1600" b="1" i="0" u="none" strike="noStrike" dirty="0">
                        <a:effectLst/>
                        <a:latin typeface="Arial" panose="020B0604020202020204" pitchFamily="34" charset="0"/>
                      </a:endParaRPr>
                    </a:p>
                  </a:txBody>
                  <a:tcPr marL="0" marR="0" marT="0" marB="0" anchor="b"/>
                </a:tc>
                <a:extLst>
                  <a:ext uri="{0D108BD9-81ED-4DB2-BD59-A6C34878D82A}">
                    <a16:rowId xmlns:a16="http://schemas.microsoft.com/office/drawing/2014/main" val="4130181287"/>
                  </a:ext>
                </a:extLst>
              </a:tr>
              <a:tr h="338809">
                <a:tc>
                  <a:txBody>
                    <a:bodyPr/>
                    <a:lstStyle/>
                    <a:p>
                      <a:pPr algn="ctr" fontAlgn="b"/>
                      <a:r>
                        <a:rPr lang="en-US" sz="1600" b="1" u="none" strike="noStrike" dirty="0">
                          <a:effectLst/>
                        </a:rPr>
                        <a:t>Beam-QF2*</a:t>
                      </a:r>
                      <a:endParaRPr lang="en-US" sz="1600" b="1" i="0" u="none" strike="noStrike" dirty="0">
                        <a:effectLst/>
                        <a:latin typeface="Arial" panose="020B0604020202020204" pitchFamily="34" charset="0"/>
                      </a:endParaRPr>
                    </a:p>
                  </a:txBody>
                  <a:tcPr marL="0" marR="0" marT="0" marB="0" anchor="b"/>
                </a:tc>
                <a:tc gridSpan="6">
                  <a:txBody>
                    <a:bodyPr/>
                    <a:lstStyle/>
                    <a:p>
                      <a:pPr algn="ctr" fontAlgn="b"/>
                      <a:r>
                        <a:rPr lang="en-US" sz="1600" b="1" u="none" strike="noStrike" dirty="0">
                          <a:effectLst/>
                        </a:rPr>
                        <a:t>27m beam with Quad Moose at 23.0m level (without deviation)</a:t>
                      </a:r>
                      <a:endParaRPr lang="en-US" sz="1600" b="1" i="0" u="none" strike="noStrike" dirty="0">
                        <a:effectLst/>
                        <a:latin typeface="Arial" panose="020B0604020202020204" pitchFamily="34" charset="0"/>
                      </a:endParaRPr>
                    </a:p>
                  </a:txBody>
                  <a:tcPr marL="0" marR="0" marT="0"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ctr" fontAlgn="b"/>
                      <a:endParaRPr lang="en-US" sz="1600" b="1" i="0" u="none" strike="noStrike" dirty="0">
                        <a:effectLst/>
                        <a:latin typeface="Arial" panose="020B0604020202020204" pitchFamily="34" charset="0"/>
                      </a:endParaRPr>
                    </a:p>
                  </a:txBody>
                  <a:tcPr marL="0" marR="0" marT="0" marB="0" anchor="b"/>
                </a:tc>
                <a:extLst>
                  <a:ext uri="{0D108BD9-81ED-4DB2-BD59-A6C34878D82A}">
                    <a16:rowId xmlns:a16="http://schemas.microsoft.com/office/drawing/2014/main" val="1447420221"/>
                  </a:ext>
                </a:extLst>
              </a:tr>
            </a:tbl>
          </a:graphicData>
        </a:graphic>
      </p:graphicFrame>
    </p:spTree>
    <p:extLst>
      <p:ext uri="{BB962C8B-B14F-4D97-AF65-F5344CB8AC3E}">
        <p14:creationId xmlns:p14="http://schemas.microsoft.com/office/powerpoint/2010/main" val="181108890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768D44-7CCB-4CD2-B58D-C145317D15BD}"/>
              </a:ext>
            </a:extLst>
          </p:cNvPr>
          <p:cNvSpPr>
            <a:spLocks noGrp="1"/>
          </p:cNvSpPr>
          <p:nvPr>
            <p:ph type="title"/>
          </p:nvPr>
        </p:nvSpPr>
        <p:spPr>
          <a:xfrm>
            <a:off x="857251" y="36136"/>
            <a:ext cx="6686550" cy="1478570"/>
          </a:xfrm>
        </p:spPr>
        <p:txBody>
          <a:bodyPr/>
          <a:lstStyle/>
          <a:p>
            <a:r>
              <a:rPr lang="en-US" dirty="0"/>
              <a:t>STEP AND TOUCH POTENTIAL</a:t>
            </a:r>
          </a:p>
        </p:txBody>
      </p:sp>
      <p:pic>
        <p:nvPicPr>
          <p:cNvPr id="2050" name="Picture 2">
            <a:extLst>
              <a:ext uri="{FF2B5EF4-FFF2-40B4-BE49-F238E27FC236}">
                <a16:creationId xmlns:a16="http://schemas.microsoft.com/office/drawing/2014/main" id="{F162300C-FDBC-7C78-0C69-B0FA32C47E9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1676400"/>
            <a:ext cx="7086600" cy="411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027202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989C64-818E-7824-9E5C-47E1BFEB12D2}"/>
              </a:ext>
            </a:extLst>
          </p:cNvPr>
          <p:cNvSpPr>
            <a:spLocks noGrp="1"/>
          </p:cNvSpPr>
          <p:nvPr>
            <p:ph type="title"/>
          </p:nvPr>
        </p:nvSpPr>
        <p:spPr>
          <a:xfrm>
            <a:off x="857251" y="304800"/>
            <a:ext cx="5848350" cy="1219200"/>
          </a:xfrm>
        </p:spPr>
        <p:txBody>
          <a:bodyPr/>
          <a:lstStyle/>
          <a:p>
            <a:r>
              <a:rPr lang="en-US" dirty="0"/>
              <a:t>DEFINITIONS</a:t>
            </a:r>
          </a:p>
        </p:txBody>
      </p:sp>
      <p:sp>
        <p:nvSpPr>
          <p:cNvPr id="5" name="TextBox 4">
            <a:extLst>
              <a:ext uri="{FF2B5EF4-FFF2-40B4-BE49-F238E27FC236}">
                <a16:creationId xmlns:a16="http://schemas.microsoft.com/office/drawing/2014/main" id="{FACF6968-AAC6-10A9-F932-FCD09F5A87BD}"/>
              </a:ext>
            </a:extLst>
          </p:cNvPr>
          <p:cNvSpPr txBox="1"/>
          <p:nvPr/>
        </p:nvSpPr>
        <p:spPr>
          <a:xfrm>
            <a:off x="609600" y="1524000"/>
            <a:ext cx="7524750" cy="2031325"/>
          </a:xfrm>
          <a:prstGeom prst="rect">
            <a:avLst/>
          </a:prstGeom>
          <a:noFill/>
        </p:spPr>
        <p:txBody>
          <a:bodyPr wrap="square">
            <a:spAutoFit/>
          </a:bodyPr>
          <a:lstStyle/>
          <a:p>
            <a:r>
              <a:rPr lang="en-US" b="1" i="0" dirty="0">
                <a:effectLst/>
                <a:latin typeface="Roboto" panose="02000000000000000000" pitchFamily="2" charset="0"/>
              </a:rPr>
              <a:t>Step Potential</a:t>
            </a:r>
            <a:br>
              <a:rPr lang="en-US" dirty="0"/>
            </a:br>
            <a:r>
              <a:rPr lang="en-US" b="0" i="0" dirty="0">
                <a:effectLst/>
                <a:latin typeface="Roboto" panose="02000000000000000000" pitchFamily="2" charset="0"/>
              </a:rPr>
              <a:t>When current is flowing from an overhead conductor through a chain-link fence to the earth, a high-voltage condition is created and a voltage gradient will occur based on the resistivity of the soil, resulting in a voltage difference – also known as a potential difference – between two points on the ground. This is called a step potential as it can cause a voltage difference between a person’s feet.</a:t>
            </a:r>
            <a:endParaRPr lang="en-US" dirty="0"/>
          </a:p>
        </p:txBody>
      </p:sp>
      <p:sp>
        <p:nvSpPr>
          <p:cNvPr id="7" name="TextBox 6">
            <a:extLst>
              <a:ext uri="{FF2B5EF4-FFF2-40B4-BE49-F238E27FC236}">
                <a16:creationId xmlns:a16="http://schemas.microsoft.com/office/drawing/2014/main" id="{CCE7832F-1F74-50C1-0F30-A6A9D57D4650}"/>
              </a:ext>
            </a:extLst>
          </p:cNvPr>
          <p:cNvSpPr txBox="1"/>
          <p:nvPr/>
        </p:nvSpPr>
        <p:spPr>
          <a:xfrm>
            <a:off x="609600" y="3810000"/>
            <a:ext cx="7600951" cy="1754326"/>
          </a:xfrm>
          <a:prstGeom prst="rect">
            <a:avLst/>
          </a:prstGeom>
          <a:noFill/>
        </p:spPr>
        <p:txBody>
          <a:bodyPr wrap="square">
            <a:spAutoFit/>
          </a:bodyPr>
          <a:lstStyle/>
          <a:p>
            <a:r>
              <a:rPr lang="en-US" b="1" i="0" dirty="0">
                <a:effectLst/>
                <a:latin typeface="Roboto" panose="02000000000000000000" pitchFamily="2" charset="0"/>
              </a:rPr>
              <a:t>Touch Potential</a:t>
            </a:r>
            <a:br>
              <a:rPr lang="en-US" dirty="0"/>
            </a:br>
            <a:r>
              <a:rPr lang="en-US" b="0" i="0" dirty="0">
                <a:effectLst/>
                <a:latin typeface="Roboto" panose="02000000000000000000" pitchFamily="2" charset="0"/>
              </a:rPr>
              <a:t>Touch potential is the voltage between any two points on a person’s body – hand to hand, shoulder to back, elbow to hip, hand to foot and so on. For example, if an overhead conductor falls on a car, and a person touches that car, current could pass from the energized car through the person to the ground.</a:t>
            </a:r>
            <a:endParaRPr lang="en-US" dirty="0"/>
          </a:p>
        </p:txBody>
      </p:sp>
    </p:spTree>
    <p:extLst>
      <p:ext uri="{BB962C8B-B14F-4D97-AF65-F5344CB8AC3E}">
        <p14:creationId xmlns:p14="http://schemas.microsoft.com/office/powerpoint/2010/main" val="162021195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a:extLst>
              <a:ext uri="{FF2B5EF4-FFF2-40B4-BE49-F238E27FC236}">
                <a16:creationId xmlns:a16="http://schemas.microsoft.com/office/drawing/2014/main" id="{5BD09347-3EB6-5688-EDD0-A96E6CD0B0CB}"/>
              </a:ext>
            </a:extLst>
          </p:cNvPr>
          <p:cNvSpPr>
            <a:spLocks noGrp="1" noChangeArrowheads="1"/>
          </p:cNvSpPr>
          <p:nvPr>
            <p:ph type="title"/>
          </p:nvPr>
        </p:nvSpPr>
        <p:spPr/>
        <p:txBody>
          <a:bodyPr/>
          <a:lstStyle/>
          <a:p>
            <a:pPr eaLnBrk="1" hangingPunct="1"/>
            <a:r>
              <a:rPr lang="en-US" altLang="en-US" i="1"/>
              <a:t>THANKS for attention!</a:t>
            </a:r>
          </a:p>
        </p:txBody>
      </p:sp>
      <p:sp>
        <p:nvSpPr>
          <p:cNvPr id="59395" name="Rectangle 8">
            <a:extLst>
              <a:ext uri="{FF2B5EF4-FFF2-40B4-BE49-F238E27FC236}">
                <a16:creationId xmlns:a16="http://schemas.microsoft.com/office/drawing/2014/main" id="{0A9A89F3-D3DC-C25F-70D3-56A6350F23A0}"/>
              </a:ext>
            </a:extLst>
          </p:cNvPr>
          <p:cNvSpPr>
            <a:spLocks noGrp="1" noChangeArrowheads="1"/>
          </p:cNvSpPr>
          <p:nvPr>
            <p:ph idx="1"/>
          </p:nvPr>
        </p:nvSpPr>
        <p:spPr/>
        <p:txBody>
          <a:bodyPr/>
          <a:lstStyle/>
          <a:p>
            <a:pPr eaLnBrk="1" hangingPunct="1"/>
            <a:endParaRPr lang="en-US" altLang="en-US"/>
          </a:p>
          <a:p>
            <a:pPr eaLnBrk="1" hangingPunct="1"/>
            <a:endParaRPr lang="en-US" altLang="en-US"/>
          </a:p>
          <a:p>
            <a:pPr eaLnBrk="1" hangingPunct="1"/>
            <a:endParaRPr lang="en-US" altLang="en-US"/>
          </a:p>
          <a:p>
            <a:pPr eaLnBrk="1" hangingPunct="1"/>
            <a:r>
              <a:rPr lang="en-US" altLang="en-US"/>
              <a:t>Questions / Answers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8DE0E9C7-FE2A-2EE2-5A43-65E1139D7E49}"/>
              </a:ext>
            </a:extLst>
          </p:cNvPr>
          <p:cNvSpPr>
            <a:spLocks noGrp="1" noChangeArrowheads="1"/>
          </p:cNvSpPr>
          <p:nvPr>
            <p:ph type="title"/>
          </p:nvPr>
        </p:nvSpPr>
        <p:spPr>
          <a:xfrm>
            <a:off x="195263" y="657225"/>
            <a:ext cx="8015287" cy="485775"/>
          </a:xfrm>
        </p:spPr>
        <p:txBody>
          <a:bodyPr>
            <a:normAutofit fontScale="90000"/>
          </a:bodyPr>
          <a:lstStyle/>
          <a:p>
            <a:pPr eaLnBrk="1" hangingPunct="1"/>
            <a:r>
              <a:rPr lang="en-US" altLang="en-US" sz="3400"/>
              <a:t>Contd..</a:t>
            </a:r>
          </a:p>
        </p:txBody>
      </p:sp>
      <p:graphicFrame>
        <p:nvGraphicFramePr>
          <p:cNvPr id="83994" name="Group 26">
            <a:extLst>
              <a:ext uri="{FF2B5EF4-FFF2-40B4-BE49-F238E27FC236}">
                <a16:creationId xmlns:a16="http://schemas.microsoft.com/office/drawing/2014/main" id="{C5DDDAEB-8B15-2C38-D082-C2FA97DCFF2E}"/>
              </a:ext>
            </a:extLst>
          </p:cNvPr>
          <p:cNvGraphicFramePr>
            <a:graphicFrameLocks noGrp="1"/>
          </p:cNvGraphicFramePr>
          <p:nvPr>
            <p:ph type="tbl" idx="1"/>
          </p:nvPr>
        </p:nvGraphicFramePr>
        <p:xfrm>
          <a:off x="685800" y="1447800"/>
          <a:ext cx="7772400" cy="3950172"/>
        </p:xfrm>
        <a:graphic>
          <a:graphicData uri="http://schemas.openxmlformats.org/drawingml/2006/table">
            <a:tbl>
              <a:tblPr/>
              <a:tblGrid>
                <a:gridCol w="3352800">
                  <a:extLst>
                    <a:ext uri="{9D8B030D-6E8A-4147-A177-3AD203B41FA5}">
                      <a16:colId xmlns:a16="http://schemas.microsoft.com/office/drawing/2014/main" val="20000"/>
                    </a:ext>
                  </a:extLst>
                </a:gridCol>
                <a:gridCol w="4419600">
                  <a:extLst>
                    <a:ext uri="{9D8B030D-6E8A-4147-A177-3AD203B41FA5}">
                      <a16:colId xmlns:a16="http://schemas.microsoft.com/office/drawing/2014/main" val="20001"/>
                    </a:ext>
                  </a:extLst>
                </a:gridCol>
              </a:tblGrid>
              <a:tr h="1682280">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4. Protection system</a:t>
                      </a:r>
                    </a:p>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    -- CTs, VTs</a:t>
                      </a:r>
                    </a:p>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    -- control cables </a:t>
                      </a:r>
                    </a:p>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    -- protection relay panels</a:t>
                      </a:r>
                    </a:p>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    -- circuit breakers etc.    </a:t>
                      </a:r>
                    </a:p>
                  </a:txBody>
                  <a:tcPr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To provide alarm and/or automatic tripping of faulty part from healthy part and also to minimize damage to faulty equipment and associated system.</a:t>
                      </a:r>
                    </a:p>
                  </a:txBody>
                  <a:tcPr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39998">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5. Power cable</a:t>
                      </a:r>
                    </a:p>
                  </a:txBody>
                  <a:tcPr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To provide supply to various auxiliary equipment and machines.</a:t>
                      </a:r>
                    </a:p>
                  </a:txBody>
                  <a:tcPr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27423">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6. Power Line Carrier Communication system</a:t>
                      </a:r>
                    </a:p>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   -- line trap</a:t>
                      </a:r>
                    </a:p>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   -- coupling capacitor</a:t>
                      </a:r>
                    </a:p>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   -- PLCC panels</a:t>
                      </a:r>
                    </a:p>
                  </a:txBody>
                  <a:tcPr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For speech communication, telemetry, tele-control, Tele protection etc.</a:t>
                      </a:r>
                    </a:p>
                  </a:txBody>
                  <a:tcPr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F7249399-73E2-0881-661E-8F7690B37AA0}"/>
              </a:ext>
            </a:extLst>
          </p:cNvPr>
          <p:cNvSpPr>
            <a:spLocks noGrp="1" noChangeArrowheads="1"/>
          </p:cNvSpPr>
          <p:nvPr>
            <p:ph type="title"/>
          </p:nvPr>
        </p:nvSpPr>
        <p:spPr>
          <a:xfrm>
            <a:off x="195263" y="657225"/>
            <a:ext cx="8015287" cy="485775"/>
          </a:xfrm>
        </p:spPr>
        <p:txBody>
          <a:bodyPr>
            <a:normAutofit fontScale="90000"/>
          </a:bodyPr>
          <a:lstStyle/>
          <a:p>
            <a:pPr eaLnBrk="1" hangingPunct="1"/>
            <a:r>
              <a:rPr lang="en-US" altLang="en-US" sz="3400"/>
              <a:t>Contd…</a:t>
            </a:r>
          </a:p>
        </p:txBody>
      </p:sp>
      <p:graphicFrame>
        <p:nvGraphicFramePr>
          <p:cNvPr id="85027" name="Group 35">
            <a:extLst>
              <a:ext uri="{FF2B5EF4-FFF2-40B4-BE49-F238E27FC236}">
                <a16:creationId xmlns:a16="http://schemas.microsoft.com/office/drawing/2014/main" id="{E117AD73-59B0-865F-4704-7B191B8FC6B9}"/>
              </a:ext>
            </a:extLst>
          </p:cNvPr>
          <p:cNvGraphicFramePr>
            <a:graphicFrameLocks noGrp="1"/>
          </p:cNvGraphicFramePr>
          <p:nvPr>
            <p:ph type="tbl" idx="1"/>
          </p:nvPr>
        </p:nvGraphicFramePr>
        <p:xfrm>
          <a:off x="685800" y="1524000"/>
          <a:ext cx="7772400" cy="4438650"/>
        </p:xfrm>
        <a:graphic>
          <a:graphicData uri="http://schemas.openxmlformats.org/drawingml/2006/table">
            <a:tbl>
              <a:tblPr/>
              <a:tblGrid>
                <a:gridCol w="3886200">
                  <a:extLst>
                    <a:ext uri="{9D8B030D-6E8A-4147-A177-3AD203B41FA5}">
                      <a16:colId xmlns:a16="http://schemas.microsoft.com/office/drawing/2014/main" val="20000"/>
                    </a:ext>
                  </a:extLst>
                </a:gridCol>
                <a:gridCol w="3886200">
                  <a:extLst>
                    <a:ext uri="{9D8B030D-6E8A-4147-A177-3AD203B41FA5}">
                      <a16:colId xmlns:a16="http://schemas.microsoft.com/office/drawing/2014/main" val="20001"/>
                    </a:ext>
                  </a:extLst>
                </a:gridCol>
              </a:tblGrid>
              <a:tr h="1682568">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7. Fire Fighting system</a:t>
                      </a:r>
                    </a:p>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   -- Sensors, detection system</a:t>
                      </a:r>
                    </a:p>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   -- HV water spray system</a:t>
                      </a:r>
                    </a:p>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   -- fire prot. panels, alarm system</a:t>
                      </a:r>
                    </a:p>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   -- watertank and pumps</a:t>
                      </a:r>
                    </a:p>
                  </a:txBody>
                  <a:tcPr marT="45722" marB="4572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To sense the occurrence of fire by sensors and to initiate water spray, to disconnect power supply to affected region to pin-point location of fire by indication in control room.</a:t>
                      </a:r>
                    </a:p>
                  </a:txBody>
                  <a:tcPr marT="45722" marB="4572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82568">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8. Auxiliary AC/DC power system</a:t>
                      </a:r>
                    </a:p>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    -- Battery &amp; Battery Charger</a:t>
                      </a:r>
                    </a:p>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    -- diesel generator sets</a:t>
                      </a:r>
                    </a:p>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    -- switchgear</a:t>
                      </a:r>
                    </a:p>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    -- distribution system</a:t>
                      </a:r>
                    </a:p>
                  </a:txBody>
                  <a:tcPr marT="45722" marB="4572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For supplying starting power, power for auxiliaries, emergency power supply</a:t>
                      </a:r>
                    </a:p>
                  </a:txBody>
                  <a:tcPr marT="45722" marB="4572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40107">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9. Telephone, telex, microwave, OPF</a:t>
                      </a:r>
                    </a:p>
                  </a:txBody>
                  <a:tcPr marT="45722" marB="4572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For internal and external communication</a:t>
                      </a:r>
                    </a:p>
                  </a:txBody>
                  <a:tcPr marT="45722" marB="4572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33407">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10. SCADA</a:t>
                      </a:r>
                    </a:p>
                  </a:txBody>
                  <a:tcPr marT="45722" marB="4572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rPr>
                        <a:t>Monitoring, Remote operation</a:t>
                      </a:r>
                    </a:p>
                  </a:txBody>
                  <a:tcPr marT="45722" marB="4572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6AFF38A7-1F1E-FC01-A779-677628F43CE0}"/>
              </a:ext>
            </a:extLst>
          </p:cNvPr>
          <p:cNvSpPr>
            <a:spLocks noGrp="1" noChangeArrowheads="1"/>
          </p:cNvSpPr>
          <p:nvPr>
            <p:ph type="title"/>
          </p:nvPr>
        </p:nvSpPr>
        <p:spPr>
          <a:xfrm>
            <a:off x="990600" y="351818"/>
            <a:ext cx="6916340" cy="961182"/>
          </a:xfrm>
        </p:spPr>
        <p:txBody>
          <a:bodyPr/>
          <a:lstStyle/>
          <a:p>
            <a:pPr eaLnBrk="1" hangingPunct="1"/>
            <a:r>
              <a:rPr lang="en-US" altLang="en-US" sz="3100" dirty="0"/>
              <a:t>Basic Requirements for design/construction</a:t>
            </a:r>
          </a:p>
        </p:txBody>
      </p:sp>
      <p:sp>
        <p:nvSpPr>
          <p:cNvPr id="15363" name="Rectangle 3">
            <a:extLst>
              <a:ext uri="{FF2B5EF4-FFF2-40B4-BE49-F238E27FC236}">
                <a16:creationId xmlns:a16="http://schemas.microsoft.com/office/drawing/2014/main" id="{05B43C3C-4E8C-09D5-7AC1-A8FA703356F2}"/>
              </a:ext>
            </a:extLst>
          </p:cNvPr>
          <p:cNvSpPr>
            <a:spLocks noGrp="1" noChangeArrowheads="1"/>
          </p:cNvSpPr>
          <p:nvPr>
            <p:ph idx="1"/>
          </p:nvPr>
        </p:nvSpPr>
        <p:spPr>
          <a:xfrm>
            <a:off x="856060" y="1579700"/>
            <a:ext cx="7429499" cy="4211500"/>
          </a:xfrm>
        </p:spPr>
        <p:txBody>
          <a:bodyPr>
            <a:normAutofit fontScale="92500" lnSpcReduction="10000"/>
          </a:bodyPr>
          <a:lstStyle/>
          <a:p>
            <a:pPr eaLnBrk="1" hangingPunct="1">
              <a:lnSpc>
                <a:spcPct val="90000"/>
              </a:lnSpc>
            </a:pPr>
            <a:r>
              <a:rPr lang="en-US" altLang="en-US" sz="2400" dirty="0"/>
              <a:t>Single Line Diagram</a:t>
            </a:r>
          </a:p>
          <a:p>
            <a:pPr eaLnBrk="1" hangingPunct="1">
              <a:lnSpc>
                <a:spcPct val="90000"/>
              </a:lnSpc>
              <a:buFont typeface="Wingdings" panose="05000000000000000000" pitchFamily="2" charset="2"/>
              <a:buNone/>
            </a:pPr>
            <a:endParaRPr lang="en-US" altLang="en-US" sz="2400" dirty="0"/>
          </a:p>
          <a:p>
            <a:pPr eaLnBrk="1" hangingPunct="1">
              <a:lnSpc>
                <a:spcPct val="90000"/>
              </a:lnSpc>
            </a:pPr>
            <a:r>
              <a:rPr lang="en-US" altLang="en-US" sz="2400" dirty="0"/>
              <a:t>General Arrangement Drawing</a:t>
            </a:r>
          </a:p>
          <a:p>
            <a:pPr eaLnBrk="1" hangingPunct="1">
              <a:lnSpc>
                <a:spcPct val="90000"/>
              </a:lnSpc>
              <a:buFont typeface="Wingdings" panose="05000000000000000000" pitchFamily="2" charset="2"/>
              <a:buNone/>
            </a:pPr>
            <a:endParaRPr lang="en-US" altLang="en-US" sz="2400" dirty="0"/>
          </a:p>
          <a:p>
            <a:pPr eaLnBrk="1" hangingPunct="1">
              <a:lnSpc>
                <a:spcPct val="90000"/>
              </a:lnSpc>
            </a:pPr>
            <a:r>
              <a:rPr lang="en-US" altLang="en-US" sz="2400" dirty="0"/>
              <a:t>Electrical Plan and Section</a:t>
            </a:r>
          </a:p>
          <a:p>
            <a:pPr eaLnBrk="1" hangingPunct="1">
              <a:lnSpc>
                <a:spcPct val="90000"/>
              </a:lnSpc>
              <a:buFont typeface="Wingdings" panose="05000000000000000000" pitchFamily="2" charset="2"/>
              <a:buNone/>
            </a:pPr>
            <a:endParaRPr lang="en-US" altLang="en-US" sz="2400" dirty="0"/>
          </a:p>
          <a:p>
            <a:pPr eaLnBrk="1" hangingPunct="1">
              <a:lnSpc>
                <a:spcPct val="90000"/>
              </a:lnSpc>
            </a:pPr>
            <a:r>
              <a:rPr lang="en-US" altLang="en-US" sz="2400" dirty="0"/>
              <a:t>Control Room Architectural layout</a:t>
            </a:r>
          </a:p>
          <a:p>
            <a:pPr eaLnBrk="1" hangingPunct="1">
              <a:lnSpc>
                <a:spcPct val="90000"/>
              </a:lnSpc>
              <a:buFont typeface="Wingdings" panose="05000000000000000000" pitchFamily="2" charset="2"/>
              <a:buNone/>
            </a:pPr>
            <a:r>
              <a:rPr lang="en-US" altLang="en-US" sz="2400" dirty="0"/>
              <a:t>---------------------------------------------------------------------------</a:t>
            </a:r>
          </a:p>
          <a:p>
            <a:pPr eaLnBrk="1" hangingPunct="1">
              <a:lnSpc>
                <a:spcPct val="90000"/>
              </a:lnSpc>
            </a:pPr>
            <a:r>
              <a:rPr lang="en-US" altLang="en-US" sz="2400" dirty="0"/>
              <a:t>Soil Investigation</a:t>
            </a:r>
          </a:p>
          <a:p>
            <a:pPr lvl="1" eaLnBrk="1" hangingPunct="1">
              <a:lnSpc>
                <a:spcPct val="90000"/>
              </a:lnSpc>
            </a:pPr>
            <a:r>
              <a:rPr lang="en-US" altLang="en-US" sz="2000" dirty="0"/>
              <a:t>Civil</a:t>
            </a:r>
          </a:p>
          <a:p>
            <a:pPr lvl="1" eaLnBrk="1" hangingPunct="1">
              <a:lnSpc>
                <a:spcPct val="90000"/>
              </a:lnSpc>
            </a:pPr>
            <a:r>
              <a:rPr lang="en-US" altLang="en-US" sz="2000" dirty="0"/>
              <a:t>Electrical</a:t>
            </a:r>
          </a:p>
          <a:p>
            <a:pPr eaLnBrk="1" hangingPunct="1">
              <a:lnSpc>
                <a:spcPct val="90000"/>
              </a:lnSpc>
              <a:buFont typeface="Wingdings" panose="05000000000000000000" pitchFamily="2" charset="2"/>
              <a:buNone/>
            </a:pPr>
            <a:endParaRPr lang="en-US" altLang="en-US" sz="2400" dirty="0"/>
          </a:p>
        </p:txBody>
      </p:sp>
      <p:sp>
        <p:nvSpPr>
          <p:cNvPr id="15364" name="AutoShape 4">
            <a:hlinkClick r:id="rId2" action="ppaction://hlinksldjump" highlightClick="1"/>
            <a:extLst>
              <a:ext uri="{FF2B5EF4-FFF2-40B4-BE49-F238E27FC236}">
                <a16:creationId xmlns:a16="http://schemas.microsoft.com/office/drawing/2014/main" id="{387D537C-9F3F-ACE3-40C9-4BCD7851DFAC}"/>
              </a:ext>
            </a:extLst>
          </p:cNvPr>
          <p:cNvSpPr>
            <a:spLocks noChangeArrowheads="1"/>
          </p:cNvSpPr>
          <p:nvPr/>
        </p:nvSpPr>
        <p:spPr bwMode="auto">
          <a:xfrm>
            <a:off x="5867400" y="1676400"/>
            <a:ext cx="914400" cy="304800"/>
          </a:xfrm>
          <a:prstGeom prst="actionButtonBlank">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IN" altLang="en-US"/>
          </a:p>
        </p:txBody>
      </p:sp>
      <p:sp>
        <p:nvSpPr>
          <p:cNvPr id="15365" name="AutoShape 5">
            <a:hlinkClick r:id="rId3" action="ppaction://hlinksldjump" highlightClick="1"/>
            <a:extLst>
              <a:ext uri="{FF2B5EF4-FFF2-40B4-BE49-F238E27FC236}">
                <a16:creationId xmlns:a16="http://schemas.microsoft.com/office/drawing/2014/main" id="{7CF65520-9859-E6ED-C22A-4864CC4CCD08}"/>
              </a:ext>
            </a:extLst>
          </p:cNvPr>
          <p:cNvSpPr>
            <a:spLocks noChangeArrowheads="1"/>
          </p:cNvSpPr>
          <p:nvPr/>
        </p:nvSpPr>
        <p:spPr bwMode="auto">
          <a:xfrm>
            <a:off x="5867400" y="2438400"/>
            <a:ext cx="914400" cy="304800"/>
          </a:xfrm>
          <a:prstGeom prst="actionButtonBlank">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IN" altLang="en-US"/>
          </a:p>
        </p:txBody>
      </p:sp>
      <p:sp>
        <p:nvSpPr>
          <p:cNvPr id="15366" name="AutoShape 6">
            <a:hlinkClick r:id="rId4" action="ppaction://hlinksldjump" highlightClick="1"/>
            <a:extLst>
              <a:ext uri="{FF2B5EF4-FFF2-40B4-BE49-F238E27FC236}">
                <a16:creationId xmlns:a16="http://schemas.microsoft.com/office/drawing/2014/main" id="{4155D28A-C2EB-9705-EF3D-1BC7F6CF3112}"/>
              </a:ext>
            </a:extLst>
          </p:cNvPr>
          <p:cNvSpPr>
            <a:spLocks noChangeArrowheads="1"/>
          </p:cNvSpPr>
          <p:nvPr/>
        </p:nvSpPr>
        <p:spPr bwMode="auto">
          <a:xfrm>
            <a:off x="5867400" y="3276600"/>
            <a:ext cx="914400" cy="304800"/>
          </a:xfrm>
          <a:prstGeom prst="actionButtonBlank">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IN" altLang="en-US"/>
          </a:p>
        </p:txBody>
      </p:sp>
      <p:sp>
        <p:nvSpPr>
          <p:cNvPr id="15367" name="AutoShape 7">
            <a:hlinkClick r:id="rId5" action="ppaction://hlinksldjump" highlightClick="1"/>
            <a:extLst>
              <a:ext uri="{FF2B5EF4-FFF2-40B4-BE49-F238E27FC236}">
                <a16:creationId xmlns:a16="http://schemas.microsoft.com/office/drawing/2014/main" id="{21FE0929-D5F3-FC54-094D-97036DD91E1F}"/>
              </a:ext>
            </a:extLst>
          </p:cNvPr>
          <p:cNvSpPr>
            <a:spLocks noChangeArrowheads="1"/>
          </p:cNvSpPr>
          <p:nvPr/>
        </p:nvSpPr>
        <p:spPr bwMode="auto">
          <a:xfrm>
            <a:off x="5867400" y="4038600"/>
            <a:ext cx="914400" cy="304800"/>
          </a:xfrm>
          <a:prstGeom prst="actionButtonBlank">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I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182F3A-A44A-62D1-31DD-CDC575C917DC}"/>
              </a:ext>
            </a:extLst>
          </p:cNvPr>
          <p:cNvSpPr>
            <a:spLocks noGrp="1"/>
          </p:cNvSpPr>
          <p:nvPr>
            <p:ph type="title"/>
          </p:nvPr>
        </p:nvSpPr>
        <p:spPr/>
        <p:txBody>
          <a:bodyPr/>
          <a:lstStyle/>
          <a:p>
            <a:r>
              <a:rPr lang="en-US" sz="3200" dirty="0"/>
              <a:t>SUBSTATION PLANNING CRITERIA</a:t>
            </a:r>
          </a:p>
        </p:txBody>
      </p:sp>
      <p:sp>
        <p:nvSpPr>
          <p:cNvPr id="3" name="Content Placeholder 2">
            <a:extLst>
              <a:ext uri="{FF2B5EF4-FFF2-40B4-BE49-F238E27FC236}">
                <a16:creationId xmlns:a16="http://schemas.microsoft.com/office/drawing/2014/main" id="{6CE4CAF5-7CB6-7DB9-886D-7B6591F2F209}"/>
              </a:ext>
            </a:extLst>
          </p:cNvPr>
          <p:cNvSpPr>
            <a:spLocks noGrp="1"/>
          </p:cNvSpPr>
          <p:nvPr>
            <p:ph idx="1"/>
          </p:nvPr>
        </p:nvSpPr>
        <p:spPr>
          <a:xfrm>
            <a:off x="828096" y="1752600"/>
            <a:ext cx="7297340" cy="2133600"/>
          </a:xfrm>
        </p:spPr>
        <p:txBody>
          <a:bodyPr>
            <a:normAutofit fontScale="92500"/>
          </a:bodyPr>
          <a:lstStyle/>
          <a:p>
            <a:r>
              <a:rPr lang="en-US" sz="2800" dirty="0"/>
              <a:t>The capacity of any single sub-station at different voltage levels shall not normally exceed as given in column (C) in the following table:</a:t>
            </a:r>
          </a:p>
          <a:p>
            <a:pPr marL="0" indent="0">
              <a:buNone/>
            </a:pPr>
            <a:r>
              <a:rPr lang="en-US" sz="2800" dirty="0"/>
              <a:t> </a:t>
            </a:r>
          </a:p>
        </p:txBody>
      </p:sp>
      <p:graphicFrame>
        <p:nvGraphicFramePr>
          <p:cNvPr id="4" name="Table 4">
            <a:extLst>
              <a:ext uri="{FF2B5EF4-FFF2-40B4-BE49-F238E27FC236}">
                <a16:creationId xmlns:a16="http://schemas.microsoft.com/office/drawing/2014/main" id="{3AE473DC-4B67-5F4F-E377-D674BEF53569}"/>
              </a:ext>
            </a:extLst>
          </p:cNvPr>
          <p:cNvGraphicFramePr>
            <a:graphicFrameLocks noGrp="1"/>
          </p:cNvGraphicFramePr>
          <p:nvPr>
            <p:extLst>
              <p:ext uri="{D42A27DB-BD31-4B8C-83A1-F6EECF244321}">
                <p14:modId xmlns:p14="http://schemas.microsoft.com/office/powerpoint/2010/main" val="1605018164"/>
              </p:ext>
            </p:extLst>
          </p:nvPr>
        </p:nvGraphicFramePr>
        <p:xfrm>
          <a:off x="1016182" y="3429000"/>
          <a:ext cx="7109254" cy="2352336"/>
        </p:xfrm>
        <a:graphic>
          <a:graphicData uri="http://schemas.openxmlformats.org/drawingml/2006/table">
            <a:tbl>
              <a:tblPr firstRow="1" bandRow="1">
                <a:tableStyleId>{5C22544A-7EE6-4342-B048-85BDC9FD1C3A}</a:tableStyleId>
              </a:tblPr>
              <a:tblGrid>
                <a:gridCol w="2308655">
                  <a:extLst>
                    <a:ext uri="{9D8B030D-6E8A-4147-A177-3AD203B41FA5}">
                      <a16:colId xmlns:a16="http://schemas.microsoft.com/office/drawing/2014/main" val="670510498"/>
                    </a:ext>
                  </a:extLst>
                </a:gridCol>
                <a:gridCol w="2438400">
                  <a:extLst>
                    <a:ext uri="{9D8B030D-6E8A-4147-A177-3AD203B41FA5}">
                      <a16:colId xmlns:a16="http://schemas.microsoft.com/office/drawing/2014/main" val="357858232"/>
                    </a:ext>
                  </a:extLst>
                </a:gridCol>
                <a:gridCol w="2362199">
                  <a:extLst>
                    <a:ext uri="{9D8B030D-6E8A-4147-A177-3AD203B41FA5}">
                      <a16:colId xmlns:a16="http://schemas.microsoft.com/office/drawing/2014/main" val="3015306421"/>
                    </a:ext>
                  </a:extLst>
                </a:gridCol>
              </a:tblGrid>
              <a:tr h="457200">
                <a:tc>
                  <a:txBody>
                    <a:bodyPr/>
                    <a:lstStyle/>
                    <a:p>
                      <a:pPr algn="ctr"/>
                      <a:r>
                        <a:rPr lang="en-US" sz="1800" dirty="0"/>
                        <a:t>Voltage Level </a:t>
                      </a:r>
                    </a:p>
                  </a:txBody>
                  <a:tcPr marL="68580" marR="68580" marT="34290" marB="34290"/>
                </a:tc>
                <a:tc gridSpan="2">
                  <a:txBody>
                    <a:bodyPr/>
                    <a:lstStyle/>
                    <a:p>
                      <a:pPr algn="ctr"/>
                      <a:r>
                        <a:rPr lang="en-US" sz="1800" dirty="0"/>
                        <a:t>     Transformer Capacity </a:t>
                      </a:r>
                    </a:p>
                  </a:txBody>
                  <a:tcPr marL="68580" marR="68580" marT="34290" marB="34290"/>
                </a:tc>
                <a:tc hMerge="1">
                  <a:txBody>
                    <a:bodyPr/>
                    <a:lstStyle/>
                    <a:p>
                      <a:endParaRPr lang="en-US" dirty="0"/>
                    </a:p>
                  </a:txBody>
                  <a:tcPr/>
                </a:tc>
                <a:extLst>
                  <a:ext uri="{0D108BD9-81ED-4DB2-BD59-A6C34878D82A}">
                    <a16:rowId xmlns:a16="http://schemas.microsoft.com/office/drawing/2014/main" val="4287768667"/>
                  </a:ext>
                </a:extLst>
              </a:tr>
              <a:tr h="431968">
                <a:tc>
                  <a:txBody>
                    <a:bodyPr/>
                    <a:lstStyle/>
                    <a:p>
                      <a:pPr algn="ctr"/>
                      <a:r>
                        <a:rPr lang="en-US" sz="1800" dirty="0"/>
                        <a:t> (A)</a:t>
                      </a:r>
                    </a:p>
                  </a:txBody>
                  <a:tcPr marL="68580" marR="68580" marT="34290" marB="34290"/>
                </a:tc>
                <a:tc>
                  <a:txBody>
                    <a:bodyPr/>
                    <a:lstStyle/>
                    <a:p>
                      <a:pPr algn="ctr"/>
                      <a:r>
                        <a:rPr lang="en-US" sz="1800" dirty="0"/>
                        <a:t>Existing capacity (B) </a:t>
                      </a:r>
                    </a:p>
                  </a:txBody>
                  <a:tcPr marL="68580" marR="68580" marT="34290" marB="34290"/>
                </a:tc>
                <a:tc>
                  <a:txBody>
                    <a:bodyPr/>
                    <a:lstStyle/>
                    <a:p>
                      <a:pPr algn="ctr"/>
                      <a:r>
                        <a:rPr lang="en-US" sz="1800" dirty="0"/>
                        <a:t>Maximum Capacity (C)</a:t>
                      </a:r>
                    </a:p>
                  </a:txBody>
                  <a:tcPr marL="68580" marR="68580" marT="34290" marB="34290"/>
                </a:tc>
                <a:extLst>
                  <a:ext uri="{0D108BD9-81ED-4DB2-BD59-A6C34878D82A}">
                    <a16:rowId xmlns:a16="http://schemas.microsoft.com/office/drawing/2014/main" val="2537931467"/>
                  </a:ext>
                </a:extLst>
              </a:tr>
              <a:tr h="354394">
                <a:tc>
                  <a:txBody>
                    <a:bodyPr/>
                    <a:lstStyle/>
                    <a:p>
                      <a:pPr algn="ctr"/>
                      <a:r>
                        <a:rPr lang="en-US" sz="1800" dirty="0"/>
                        <a:t> 765 kV </a:t>
                      </a:r>
                    </a:p>
                  </a:txBody>
                  <a:tcPr marL="68580" marR="68580" marT="34290" marB="34290"/>
                </a:tc>
                <a:tc>
                  <a:txBody>
                    <a:bodyPr/>
                    <a:lstStyle/>
                    <a:p>
                      <a:pPr algn="ctr"/>
                      <a:r>
                        <a:rPr lang="en-US" sz="1800" dirty="0"/>
                        <a:t>6000 MVA </a:t>
                      </a:r>
                    </a:p>
                  </a:txBody>
                  <a:tcPr marL="68580" marR="68580" marT="34290" marB="34290"/>
                </a:tc>
                <a:tc>
                  <a:txBody>
                    <a:bodyPr/>
                    <a:lstStyle/>
                    <a:p>
                      <a:pPr algn="ctr"/>
                      <a:r>
                        <a:rPr lang="en-US" sz="1800" dirty="0"/>
                        <a:t>9000 MVA</a:t>
                      </a:r>
                    </a:p>
                  </a:txBody>
                  <a:tcPr marL="68580" marR="68580" marT="34290" marB="34290"/>
                </a:tc>
                <a:extLst>
                  <a:ext uri="{0D108BD9-81ED-4DB2-BD59-A6C34878D82A}">
                    <a16:rowId xmlns:a16="http://schemas.microsoft.com/office/drawing/2014/main" val="4090991597"/>
                  </a:ext>
                </a:extLst>
              </a:tr>
              <a:tr h="399986">
                <a:tc>
                  <a:txBody>
                    <a:bodyPr/>
                    <a:lstStyle/>
                    <a:p>
                      <a:pPr algn="ctr"/>
                      <a:r>
                        <a:rPr lang="en-US" sz="1800" dirty="0"/>
                        <a:t>400 kV </a:t>
                      </a:r>
                    </a:p>
                  </a:txBody>
                  <a:tcPr marL="68580" marR="68580" marT="34290" marB="34290"/>
                </a:tc>
                <a:tc>
                  <a:txBody>
                    <a:bodyPr/>
                    <a:lstStyle/>
                    <a:p>
                      <a:pPr algn="ctr"/>
                      <a:r>
                        <a:rPr lang="en-US" sz="1800" dirty="0"/>
                        <a:t>1260 MVA </a:t>
                      </a:r>
                    </a:p>
                  </a:txBody>
                  <a:tcPr marL="68580" marR="68580" marT="34290" marB="34290"/>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800" dirty="0"/>
                        <a:t>2500 MVA </a:t>
                      </a:r>
                    </a:p>
                  </a:txBody>
                  <a:tcPr marL="68580" marR="68580" marT="34290" marB="34290"/>
                </a:tc>
                <a:extLst>
                  <a:ext uri="{0D108BD9-81ED-4DB2-BD59-A6C34878D82A}">
                    <a16:rowId xmlns:a16="http://schemas.microsoft.com/office/drawing/2014/main" val="1744038331"/>
                  </a:ext>
                </a:extLst>
              </a:tr>
              <a:tr h="354394">
                <a:tc>
                  <a:txBody>
                    <a:bodyPr/>
                    <a:lstStyle/>
                    <a:p>
                      <a:pPr algn="ctr"/>
                      <a:r>
                        <a:rPr lang="en-US" sz="1800" dirty="0"/>
                        <a:t>220 kV </a:t>
                      </a:r>
                    </a:p>
                  </a:txBody>
                  <a:tcPr marL="68580" marR="68580" marT="34290" marB="34290"/>
                </a:tc>
                <a:tc>
                  <a:txBody>
                    <a:bodyPr/>
                    <a:lstStyle/>
                    <a:p>
                      <a:pPr algn="ctr"/>
                      <a:r>
                        <a:rPr lang="en-US" sz="1800" dirty="0"/>
                        <a:t>320 MVA </a:t>
                      </a:r>
                    </a:p>
                  </a:txBody>
                  <a:tcPr marL="68580" marR="68580" marT="34290" marB="34290"/>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800" dirty="0"/>
                        <a:t>1000 MVA </a:t>
                      </a:r>
                    </a:p>
                  </a:txBody>
                  <a:tcPr marL="68580" marR="68580" marT="34290" marB="34290"/>
                </a:tc>
                <a:extLst>
                  <a:ext uri="{0D108BD9-81ED-4DB2-BD59-A6C34878D82A}">
                    <a16:rowId xmlns:a16="http://schemas.microsoft.com/office/drawing/2014/main" val="609927995"/>
                  </a:ext>
                </a:extLst>
              </a:tr>
              <a:tr h="354394">
                <a:tc>
                  <a:txBody>
                    <a:bodyPr/>
                    <a:lstStyle/>
                    <a:p>
                      <a:pPr algn="ctr"/>
                      <a:r>
                        <a:rPr lang="en-US" sz="1800" dirty="0"/>
                        <a:t>132 kV </a:t>
                      </a:r>
                    </a:p>
                  </a:txBody>
                  <a:tcPr marL="68580" marR="68580" marT="34290" marB="34290"/>
                </a:tc>
                <a:tc>
                  <a:txBody>
                    <a:bodyPr/>
                    <a:lstStyle/>
                    <a:p>
                      <a:pPr algn="ctr"/>
                      <a:r>
                        <a:rPr lang="en-US" sz="1800" dirty="0"/>
                        <a:t>250 MVA </a:t>
                      </a:r>
                    </a:p>
                  </a:txBody>
                  <a:tcPr marL="68580" marR="68580" marT="34290" marB="34290"/>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800" dirty="0"/>
                        <a:t>500 MVA</a:t>
                      </a:r>
                    </a:p>
                  </a:txBody>
                  <a:tcPr marL="68580" marR="68580" marT="34290" marB="34290"/>
                </a:tc>
                <a:extLst>
                  <a:ext uri="{0D108BD9-81ED-4DB2-BD59-A6C34878D82A}">
                    <a16:rowId xmlns:a16="http://schemas.microsoft.com/office/drawing/2014/main" val="4077548461"/>
                  </a:ext>
                </a:extLst>
              </a:tr>
            </a:tbl>
          </a:graphicData>
        </a:graphic>
      </p:graphicFrame>
    </p:spTree>
    <p:extLst>
      <p:ext uri="{BB962C8B-B14F-4D97-AF65-F5344CB8AC3E}">
        <p14:creationId xmlns:p14="http://schemas.microsoft.com/office/powerpoint/2010/main" val="179025330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ircuit">
  <a:themeElements>
    <a:clrScheme name="Circuit">
      <a:dk1>
        <a:sysClr val="windowText" lastClr="000000"/>
      </a:dk1>
      <a:lt1>
        <a:sysClr val="window" lastClr="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Circui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0911B802-464C-4241-8DD9-B60FF88E379F}"/>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TM04033919[[fn=Circuit]]</Template>
  <TotalTime>2537</TotalTime>
  <Words>2628</Words>
  <Application>Microsoft Office PowerPoint</Application>
  <PresentationFormat>On-screen Show (4:3)</PresentationFormat>
  <Paragraphs>624</Paragraphs>
  <Slides>53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53</vt:i4>
      </vt:variant>
    </vt:vector>
  </HeadingPairs>
  <TitlesOfParts>
    <vt:vector size="60" baseType="lpstr">
      <vt:lpstr>Arial</vt:lpstr>
      <vt:lpstr>Roboto</vt:lpstr>
      <vt:lpstr>Symbol</vt:lpstr>
      <vt:lpstr>Times New Roman</vt:lpstr>
      <vt:lpstr>Tw Cen MT</vt:lpstr>
      <vt:lpstr>Wingdings</vt:lpstr>
      <vt:lpstr>Circuit</vt:lpstr>
      <vt:lpstr>            EHV Sub-stations</vt:lpstr>
      <vt:lpstr>Important considerations</vt:lpstr>
      <vt:lpstr>System parameters</vt:lpstr>
      <vt:lpstr>Functions of substation equipments</vt:lpstr>
      <vt:lpstr>Functions of Associated system in substation</vt:lpstr>
      <vt:lpstr>Contd..</vt:lpstr>
      <vt:lpstr>Contd…</vt:lpstr>
      <vt:lpstr>Basic Requirements for design/construction</vt:lpstr>
      <vt:lpstr>SUBSTATION PLANNING CRITERIA</vt:lpstr>
      <vt:lpstr>PowerPoint Presentation</vt:lpstr>
      <vt:lpstr>Supporting drawings</vt:lpstr>
      <vt:lpstr>Single Line Diagram</vt:lpstr>
      <vt:lpstr>General arrangement layout</vt:lpstr>
      <vt:lpstr>Electrical layout</vt:lpstr>
      <vt:lpstr>Electrical Section</vt:lpstr>
      <vt:lpstr>Control room layout</vt:lpstr>
      <vt:lpstr>Structural layout</vt:lpstr>
      <vt:lpstr>Earthmat Layout</vt:lpstr>
      <vt:lpstr>Earth Electrode</vt:lpstr>
      <vt:lpstr>Civil layout</vt:lpstr>
      <vt:lpstr>Erection Key Diagram</vt:lpstr>
      <vt:lpstr>Lighting Design</vt:lpstr>
      <vt:lpstr>LT Switchgear</vt:lpstr>
      <vt:lpstr>PowerPoint Presentation</vt:lpstr>
      <vt:lpstr>Clearance between Transformers</vt:lpstr>
      <vt:lpstr>Single Bus arrangement</vt:lpstr>
      <vt:lpstr>Single Bus with bus sectionaliser</vt:lpstr>
      <vt:lpstr>Main &amp; Transfer Bus</vt:lpstr>
      <vt:lpstr>Double Busbar arrangement</vt:lpstr>
      <vt:lpstr>Double Busbar with Double breaker</vt:lpstr>
      <vt:lpstr>Double main &amp; transfer</vt:lpstr>
      <vt:lpstr>One &amp; half breaker scheme</vt:lpstr>
      <vt:lpstr>Minimum Clearances</vt:lpstr>
      <vt:lpstr>Ground &amp; Sectional Clearances</vt:lpstr>
      <vt:lpstr>Insulation Level - Min. P-E, P-P Clearance (CIGRE SC 23)</vt:lpstr>
      <vt:lpstr>PowerPoint Presentation</vt:lpstr>
      <vt:lpstr>Clearances at High Altitude</vt:lpstr>
      <vt:lpstr>Creepage Distance</vt:lpstr>
      <vt:lpstr>Bus Bar Design</vt:lpstr>
      <vt:lpstr>Considerations for Eqpt. Clamps</vt:lpstr>
      <vt:lpstr>Earthing Design</vt:lpstr>
      <vt:lpstr>33kV Structures (for all wind pressures)</vt:lpstr>
      <vt:lpstr>132kV Structures (for all wind pressures)</vt:lpstr>
      <vt:lpstr>220kV Structures (@ 130 kg/mm2 wind pressure)</vt:lpstr>
      <vt:lpstr>220kV Structures (@ 260 kg/mm2 wind pressure)</vt:lpstr>
      <vt:lpstr>220kV Beams (for different wind pressures)</vt:lpstr>
      <vt:lpstr>220kV Columns &amp; Beams in 400kV Sub-station (Zone-3) </vt:lpstr>
      <vt:lpstr>220kV Columns &amp; Beams in 400kV Sub-station (Zone-3) with Peaks</vt:lpstr>
      <vt:lpstr>220kV Columns &amp; Beams in 400kV Sub-station (Zone-5) with Peaks</vt:lpstr>
      <vt:lpstr>400kV Columns &amp; Beams in 400kV Sub-station (Zone-5) </vt:lpstr>
      <vt:lpstr>STEP AND TOUCH POTENTIAL</vt:lpstr>
      <vt:lpstr>DEFINITIONS</vt:lpstr>
      <vt:lpstr>THANKS for attention!</vt:lpstr>
    </vt:vector>
  </TitlesOfParts>
  <Company>jsl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JSL</dc:creator>
  <cp:lastModifiedBy>BINDEM SRINIVASA RAO</cp:lastModifiedBy>
  <cp:revision>252</cp:revision>
  <dcterms:created xsi:type="dcterms:W3CDTF">2005-04-22T10:19:02Z</dcterms:created>
  <dcterms:modified xsi:type="dcterms:W3CDTF">2025-11-11T12:02:24Z</dcterms:modified>
</cp:coreProperties>
</file>